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818" r:id="rId2"/>
    <p:sldId id="2467" r:id="rId3"/>
    <p:sldId id="822" r:id="rId4"/>
    <p:sldId id="2239" r:id="rId5"/>
    <p:sldId id="2468" r:id="rId6"/>
    <p:sldId id="2470" r:id="rId7"/>
    <p:sldId id="621" r:id="rId8"/>
    <p:sldId id="2487" r:id="rId9"/>
    <p:sldId id="531" r:id="rId10"/>
    <p:sldId id="533" r:id="rId11"/>
    <p:sldId id="2475" r:id="rId12"/>
    <p:sldId id="2488" r:id="rId13"/>
    <p:sldId id="532" r:id="rId14"/>
    <p:sldId id="2489" r:id="rId15"/>
    <p:sldId id="539" r:id="rId16"/>
    <p:sldId id="603" r:id="rId17"/>
    <p:sldId id="540" r:id="rId18"/>
    <p:sldId id="542" r:id="rId19"/>
    <p:sldId id="1743" r:id="rId20"/>
    <p:sldId id="543" r:id="rId21"/>
    <p:sldId id="544" r:id="rId22"/>
    <p:sldId id="550"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65" r:id="rId36"/>
    <p:sldId id="566" r:id="rId37"/>
    <p:sldId id="622" r:id="rId38"/>
    <p:sldId id="2473" r:id="rId39"/>
    <p:sldId id="2474" r:id="rId40"/>
    <p:sldId id="2476" r:id="rId41"/>
    <p:sldId id="605" r:id="rId42"/>
    <p:sldId id="571" r:id="rId43"/>
    <p:sldId id="2477" r:id="rId44"/>
    <p:sldId id="607" r:id="rId45"/>
    <p:sldId id="573" r:id="rId46"/>
    <p:sldId id="608" r:id="rId47"/>
    <p:sldId id="575" r:id="rId48"/>
    <p:sldId id="2479" r:id="rId49"/>
    <p:sldId id="2480" r:id="rId50"/>
    <p:sldId id="609" r:id="rId51"/>
    <p:sldId id="578" r:id="rId52"/>
    <p:sldId id="2483" r:id="rId53"/>
    <p:sldId id="610" r:id="rId54"/>
    <p:sldId id="581" r:id="rId55"/>
    <p:sldId id="582" r:id="rId56"/>
    <p:sldId id="583" r:id="rId57"/>
    <p:sldId id="2490" r:id="rId58"/>
    <p:sldId id="623" r:id="rId59"/>
    <p:sldId id="584" r:id="rId60"/>
    <p:sldId id="2350" r:id="rId61"/>
    <p:sldId id="2478" r:id="rId62"/>
    <p:sldId id="611" r:id="rId63"/>
    <p:sldId id="586" r:id="rId64"/>
    <p:sldId id="612" r:id="rId65"/>
    <p:sldId id="588" r:id="rId66"/>
    <p:sldId id="613" r:id="rId67"/>
    <p:sldId id="590" r:id="rId68"/>
    <p:sldId id="614" r:id="rId69"/>
    <p:sldId id="592" r:id="rId70"/>
    <p:sldId id="2484" r:id="rId71"/>
    <p:sldId id="615" r:id="rId72"/>
    <p:sldId id="594" r:id="rId73"/>
    <p:sldId id="2481" r:id="rId74"/>
    <p:sldId id="2482" r:id="rId75"/>
    <p:sldId id="616" r:id="rId76"/>
    <p:sldId id="596" r:id="rId77"/>
    <p:sldId id="617" r:id="rId78"/>
    <p:sldId id="598" r:id="rId79"/>
    <p:sldId id="2485" r:id="rId80"/>
    <p:sldId id="618" r:id="rId81"/>
    <p:sldId id="600" r:id="rId82"/>
    <p:sldId id="619" r:id="rId83"/>
    <p:sldId id="602" r:id="rId84"/>
    <p:sldId id="2486" r:id="rId85"/>
    <p:sldId id="1740" r:id="rId86"/>
  </p:sldIdLst>
  <p:sldSz cx="12192000" cy="685800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08A"/>
    <a:srgbClr val="FF5460"/>
    <a:srgbClr val="F0E797"/>
    <a:srgbClr val="22475E"/>
    <a:srgbClr val="FF9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6" d="100"/>
          <a:sy n="106" d="100"/>
        </p:scale>
        <p:origin x="792" y="102"/>
      </p:cViewPr>
      <p:guideLst/>
    </p:cSldViewPr>
  </p:slideViewPr>
  <p:notesTextViewPr>
    <p:cViewPr>
      <p:scale>
        <a:sx n="3" d="2"/>
        <a:sy n="3" d="2"/>
      </p:scale>
      <p:origin x="0" y="0"/>
    </p:cViewPr>
  </p:notesTextViewPr>
  <p:sorterViewPr>
    <p:cViewPr>
      <p:scale>
        <a:sx n="50" d="100"/>
        <a:sy n="50" d="100"/>
      </p:scale>
      <p:origin x="0" y="-2688"/>
    </p:cViewPr>
  </p:sorterViewPr>
  <p:notesViewPr>
    <p:cSldViewPr snapToGrid="0">
      <p:cViewPr varScale="1">
        <p:scale>
          <a:sx n="84" d="100"/>
          <a:sy n="84" d="100"/>
        </p:scale>
        <p:origin x="391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 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a:solidFill>
          <a:srgbClr val="22475E"/>
        </a:solidFill>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a:solidFill>
          <a:srgbClr val="22475E"/>
        </a:solidFill>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a:solidFill>
          <a:srgbClr val="22475E"/>
        </a:solidFill>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a:solidFill>
          <a:srgbClr val="22475E"/>
        </a:solidFill>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4_3" csCatId="accent4" phldr="1"/>
      <dgm:spPr/>
      <dgm:t>
        <a:bodyPr/>
        <a:lstStyle/>
        <a:p>
          <a:endParaRPr lang="en-US"/>
        </a:p>
      </dgm:t>
    </dgm:pt>
    <dgm:pt modelId="{08D75503-0D62-44F9-8128-A3B067B121DF}">
      <dgm:prSet/>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a:solidFill>
          <a:srgbClr val="22475E"/>
        </a:solidFill>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a:solidFill>
          <a:srgbClr val="22475E"/>
        </a:solidFill>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a:solidFill>
          <a:srgbClr val="22475E"/>
        </a:solidFill>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a:solidFill>
          <a:srgbClr val="22475E"/>
        </a:solidFill>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 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dgm:t>
        <a:bodyPr/>
        <a:lstStyle/>
        <a:p>
          <a:pPr rtl="0"/>
          <a:r>
            <a:rPr lang="en-US" dirty="0"/>
            <a:t>Qualify with Lender</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91F755ED-0679-442E-B7FD-AAE1D251CF7E}">
      <dgm:prSet/>
      <dgm:spPr/>
      <dgm:t>
        <a:bodyPr/>
        <a:lstStyle/>
        <a:p>
          <a:pPr rtl="0"/>
          <a:r>
            <a:rPr lang="en-US" dirty="0"/>
            <a:t>Pre-approval Letter</a:t>
          </a:r>
        </a:p>
      </dgm:t>
    </dgm:pt>
    <dgm:pt modelId="{92538793-CA19-4CDB-8A00-C12D29BA441A}" type="parTrans" cxnId="{840D6DEF-A6C5-4354-83D2-34BB1A4DA658}">
      <dgm:prSet/>
      <dgm:spPr/>
      <dgm:t>
        <a:bodyPr/>
        <a:lstStyle/>
        <a:p>
          <a:endParaRPr lang="en-US"/>
        </a:p>
      </dgm:t>
    </dgm:pt>
    <dgm:pt modelId="{1E99B979-ABCD-47DD-B57F-196DF5B1AE7C}" type="sibTrans" cxnId="{840D6DEF-A6C5-4354-83D2-34BB1A4DA658}">
      <dgm:prSet/>
      <dgm:spPr/>
      <dgm:t>
        <a:bodyPr/>
        <a:lstStyle/>
        <a:p>
          <a:endParaRPr lang="en-US"/>
        </a:p>
      </dgm:t>
    </dgm:pt>
    <dgm:pt modelId="{FBCE432B-ABA1-4C56-9338-62268FC18818}">
      <dgm:prSet/>
      <dgm:spPr/>
      <dgm:t>
        <a:bodyPr/>
        <a:lstStyle/>
        <a:p>
          <a:pPr rtl="0"/>
          <a:r>
            <a:rPr lang="en-US" dirty="0"/>
            <a:t>Earnest Money</a:t>
          </a:r>
        </a:p>
      </dgm:t>
    </dgm:pt>
    <dgm:pt modelId="{04FE12BC-3591-4998-8EA2-947CBE94C12C}" type="parTrans" cxnId="{A35AAFB0-DD8D-4415-A66E-47FDA3917CE2}">
      <dgm:prSet/>
      <dgm:spPr/>
      <dgm:t>
        <a:bodyPr/>
        <a:lstStyle/>
        <a:p>
          <a:endParaRPr lang="en-US"/>
        </a:p>
      </dgm:t>
    </dgm:pt>
    <dgm:pt modelId="{4989FFC2-F224-43F8-A6FA-F318DD95FFAC}" type="sibTrans" cxnId="{A35AAFB0-DD8D-4415-A66E-47FDA3917CE2}">
      <dgm:prSet/>
      <dgm:spPr/>
      <dgm:t>
        <a:bodyPr/>
        <a:lstStyle/>
        <a:p>
          <a:endParaRPr lang="en-US"/>
        </a:p>
      </dgm:t>
    </dgm:pt>
    <dgm:pt modelId="{6A058431-597A-4C0A-B948-6DBADCFE3A85}">
      <dgm:prSet/>
      <dgm:spPr>
        <a:solidFill>
          <a:srgbClr val="22475E"/>
        </a:solidFill>
      </dgm:spPr>
      <dgm:t>
        <a:bodyPr/>
        <a:lstStyle/>
        <a:p>
          <a:pPr rtl="0"/>
          <a:r>
            <a:rPr lang="en-US" dirty="0"/>
            <a:t>Mock Contract</a:t>
          </a:r>
        </a:p>
      </dgm:t>
    </dgm:pt>
    <dgm:pt modelId="{E2749FE4-6869-4843-B252-5DCE08983F28}" type="parTrans" cxnId="{90F31A7D-D1E7-47BF-B50C-721C51EEC850}">
      <dgm:prSet/>
      <dgm:spPr/>
      <dgm:t>
        <a:bodyPr/>
        <a:lstStyle/>
        <a:p>
          <a:endParaRPr lang="en-US"/>
        </a:p>
      </dgm:t>
    </dgm:pt>
    <dgm:pt modelId="{FB4C49EA-FCCB-4498-AFF3-A87063147C1C}" type="sibTrans" cxnId="{90F31A7D-D1E7-47BF-B50C-721C51EEC850}">
      <dgm:prSet/>
      <dgm:spPr/>
      <dgm:t>
        <a:bodyPr/>
        <a:lstStyle/>
        <a:p>
          <a:endParaRPr lang="en-US"/>
        </a:p>
      </dgm:t>
    </dgm:pt>
    <dgm:pt modelId="{766176D6-7C9E-4622-97D1-778854B3C7A1}">
      <dgm:prSet/>
      <dgm:spPr/>
      <dgm:t>
        <a:bodyPr/>
        <a:lstStyle/>
        <a:p>
          <a:pPr rtl="0"/>
          <a:r>
            <a:rPr lang="en-US" dirty="0"/>
            <a:t>Down Payment</a:t>
          </a:r>
        </a:p>
      </dgm:t>
    </dgm:pt>
    <dgm:pt modelId="{5CFBB879-49F9-4896-9FBD-CE350A7B3E4C}" type="parTrans" cxnId="{36A2701A-4C2C-4694-89C4-2F36D9545005}">
      <dgm:prSet/>
      <dgm:spPr/>
      <dgm:t>
        <a:bodyPr/>
        <a:lstStyle/>
        <a:p>
          <a:endParaRPr lang="en-US"/>
        </a:p>
      </dgm:t>
    </dgm:pt>
    <dgm:pt modelId="{66960DA2-912A-4E6B-A08D-033361015920}" type="sibTrans" cxnId="{36A2701A-4C2C-4694-89C4-2F36D9545005}">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5">
        <dgm:presLayoutVars>
          <dgm:bulletEnabled val="1"/>
        </dgm:presLayoutVars>
      </dgm:prSet>
      <dgm:spPr/>
    </dgm:pt>
    <dgm:pt modelId="{7669EAA6-57A3-4A74-B2BC-15EE1CC9FD19}" type="pres">
      <dgm:prSet presAssocID="{D416FBE5-9B49-452C-8ED4-67B2C077BDC7}" presName="sibTrans" presStyleCnt="0"/>
      <dgm:spPr/>
    </dgm:pt>
    <dgm:pt modelId="{04F254DE-406B-4FF5-8DF6-EC5AEAA90CB4}" type="pres">
      <dgm:prSet presAssocID="{91F755ED-0679-442E-B7FD-AAE1D251CF7E}" presName="textNode" presStyleLbl="node1" presStyleIdx="1" presStyleCnt="5">
        <dgm:presLayoutVars>
          <dgm:bulletEnabled val="1"/>
        </dgm:presLayoutVars>
      </dgm:prSet>
      <dgm:spPr/>
    </dgm:pt>
    <dgm:pt modelId="{23CB426A-6E4E-4251-A986-C3E974061D88}" type="pres">
      <dgm:prSet presAssocID="{1E99B979-ABCD-47DD-B57F-196DF5B1AE7C}" presName="sibTrans" presStyleCnt="0"/>
      <dgm:spPr/>
    </dgm:pt>
    <dgm:pt modelId="{BD5286A8-4427-4211-94D7-0073DA8D1093}" type="pres">
      <dgm:prSet presAssocID="{FBCE432B-ABA1-4C56-9338-62268FC18818}" presName="textNode" presStyleLbl="node1" presStyleIdx="2" presStyleCnt="5">
        <dgm:presLayoutVars>
          <dgm:bulletEnabled val="1"/>
        </dgm:presLayoutVars>
      </dgm:prSet>
      <dgm:spPr/>
    </dgm:pt>
    <dgm:pt modelId="{9F231F1E-7C4F-43D8-9663-686604D98B59}" type="pres">
      <dgm:prSet presAssocID="{4989FFC2-F224-43F8-A6FA-F318DD95FFAC}" presName="sibTrans" presStyleCnt="0"/>
      <dgm:spPr/>
    </dgm:pt>
    <dgm:pt modelId="{02B07908-C043-4980-9C9E-9FDAAEC9B58A}" type="pres">
      <dgm:prSet presAssocID="{766176D6-7C9E-4622-97D1-778854B3C7A1}" presName="textNode" presStyleLbl="node1" presStyleIdx="3" presStyleCnt="5">
        <dgm:presLayoutVars>
          <dgm:bulletEnabled val="1"/>
        </dgm:presLayoutVars>
      </dgm:prSet>
      <dgm:spPr/>
    </dgm:pt>
    <dgm:pt modelId="{FBF39309-0D5C-449D-A598-44657AB934FA}" type="pres">
      <dgm:prSet presAssocID="{66960DA2-912A-4E6B-A08D-033361015920}" presName="sibTrans" presStyleCnt="0"/>
      <dgm:spPr/>
    </dgm:pt>
    <dgm:pt modelId="{35794B3E-65E0-481A-A68A-D7A5F59BB0B8}" type="pres">
      <dgm:prSet presAssocID="{6A058431-597A-4C0A-B948-6DBADCFE3A85}" presName="textNode" presStyleLbl="node1" presStyleIdx="4" presStyleCnt="5">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36A2701A-4C2C-4694-89C4-2F36D9545005}" srcId="{EA296B19-8CF0-4C9A-97F6-04924B59697F}" destId="{766176D6-7C9E-4622-97D1-778854B3C7A1}" srcOrd="3" destOrd="0" parTransId="{5CFBB879-49F9-4896-9FBD-CE350A7B3E4C}" sibTransId="{66960DA2-912A-4E6B-A08D-033361015920}"/>
    <dgm:cxn modelId="{D358322D-CD35-4286-A1D8-21F4F28BAFB3}" type="presOf" srcId="{08D75503-0D62-44F9-8128-A3B067B121DF}" destId="{C4EBEB14-4410-4823-BD81-F9AE4AA59B46}" srcOrd="0" destOrd="0" presId="urn:microsoft.com/office/officeart/2005/8/layout/hProcess9"/>
    <dgm:cxn modelId="{5E20E63A-9584-4253-B598-057FD43A9E60}" type="presOf" srcId="{766176D6-7C9E-4622-97D1-778854B3C7A1}" destId="{02B07908-C043-4980-9C9E-9FDAAEC9B58A}" srcOrd="0" destOrd="0" presId="urn:microsoft.com/office/officeart/2005/8/layout/hProcess9"/>
    <dgm:cxn modelId="{EA2B0760-C3DC-47E9-B417-8E667C0BD9D5}" type="presOf" srcId="{91F755ED-0679-442E-B7FD-AAE1D251CF7E}" destId="{04F254DE-406B-4FF5-8DF6-EC5AEAA90CB4}" srcOrd="0" destOrd="0" presId="urn:microsoft.com/office/officeart/2005/8/layout/hProcess9"/>
    <dgm:cxn modelId="{90F31A7D-D1E7-47BF-B50C-721C51EEC850}" srcId="{EA296B19-8CF0-4C9A-97F6-04924B59697F}" destId="{6A058431-597A-4C0A-B948-6DBADCFE3A85}" srcOrd="4" destOrd="0" parTransId="{E2749FE4-6869-4843-B252-5DCE08983F28}" sibTransId="{FB4C49EA-FCCB-4498-AFF3-A87063147C1C}"/>
    <dgm:cxn modelId="{C16EAFAF-3482-4B7C-A783-4DE34BA6D325}" type="presOf" srcId="{EA296B19-8CF0-4C9A-97F6-04924B59697F}" destId="{373AAB45-4013-4A44-8CED-0BB388A6DE9F}" srcOrd="0" destOrd="0" presId="urn:microsoft.com/office/officeart/2005/8/layout/hProcess9"/>
    <dgm:cxn modelId="{A35AAFB0-DD8D-4415-A66E-47FDA3917CE2}" srcId="{EA296B19-8CF0-4C9A-97F6-04924B59697F}" destId="{FBCE432B-ABA1-4C56-9338-62268FC18818}" srcOrd="2" destOrd="0" parTransId="{04FE12BC-3591-4998-8EA2-947CBE94C12C}" sibTransId="{4989FFC2-F224-43F8-A6FA-F318DD95FFAC}"/>
    <dgm:cxn modelId="{C705A9CA-B97C-4076-9F6A-B177CF19EBBA}" type="presOf" srcId="{FBCE432B-ABA1-4C56-9338-62268FC18818}" destId="{BD5286A8-4427-4211-94D7-0073DA8D1093}" srcOrd="0" destOrd="0" presId="urn:microsoft.com/office/officeart/2005/8/layout/hProcess9"/>
    <dgm:cxn modelId="{B20BD7ED-3D49-4D71-9BA5-6520F82F931B}" type="presOf" srcId="{6A058431-597A-4C0A-B948-6DBADCFE3A85}" destId="{35794B3E-65E0-481A-A68A-D7A5F59BB0B8}" srcOrd="0" destOrd="0" presId="urn:microsoft.com/office/officeart/2005/8/layout/hProcess9"/>
    <dgm:cxn modelId="{840D6DEF-A6C5-4354-83D2-34BB1A4DA658}" srcId="{EA296B19-8CF0-4C9A-97F6-04924B59697F}" destId="{91F755ED-0679-442E-B7FD-AAE1D251CF7E}" srcOrd="1" destOrd="0" parTransId="{92538793-CA19-4CDB-8A00-C12D29BA441A}" sibTransId="{1E99B979-ABCD-47DD-B57F-196DF5B1AE7C}"/>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26F89004-C696-48FA-A467-6F14B6CE33A4}" type="presParOf" srcId="{F83BED53-57C8-4BEA-A79B-47946546F35A}" destId="{04F254DE-406B-4FF5-8DF6-EC5AEAA90CB4}" srcOrd="2" destOrd="0" presId="urn:microsoft.com/office/officeart/2005/8/layout/hProcess9"/>
    <dgm:cxn modelId="{584FCEF9-7C84-4936-89CA-613FAC577575}" type="presParOf" srcId="{F83BED53-57C8-4BEA-A79B-47946546F35A}" destId="{23CB426A-6E4E-4251-A986-C3E974061D88}" srcOrd="3" destOrd="0" presId="urn:microsoft.com/office/officeart/2005/8/layout/hProcess9"/>
    <dgm:cxn modelId="{B24B71D7-555D-40E4-A241-8C571F1B206F}" type="presParOf" srcId="{F83BED53-57C8-4BEA-A79B-47946546F35A}" destId="{BD5286A8-4427-4211-94D7-0073DA8D1093}" srcOrd="4" destOrd="0" presId="urn:microsoft.com/office/officeart/2005/8/layout/hProcess9"/>
    <dgm:cxn modelId="{711CE7B8-9D2E-4572-B96A-BDE7F25E0809}" type="presParOf" srcId="{F83BED53-57C8-4BEA-A79B-47946546F35A}" destId="{9F231F1E-7C4F-43D8-9663-686604D98B59}" srcOrd="5" destOrd="0" presId="urn:microsoft.com/office/officeart/2005/8/layout/hProcess9"/>
    <dgm:cxn modelId="{DF6BC67A-5437-4E3E-B338-191D6E3C80D9}" type="presParOf" srcId="{F83BED53-57C8-4BEA-A79B-47946546F35A}" destId="{02B07908-C043-4980-9C9E-9FDAAEC9B58A}" srcOrd="6" destOrd="0" presId="urn:microsoft.com/office/officeart/2005/8/layout/hProcess9"/>
    <dgm:cxn modelId="{4904A110-0B08-4B09-BC99-CF6C161CA9D4}" type="presParOf" srcId="{F83BED53-57C8-4BEA-A79B-47946546F35A}" destId="{FBF39309-0D5C-449D-A598-44657AB934FA}" srcOrd="7" destOrd="0" presId="urn:microsoft.com/office/officeart/2005/8/layout/hProcess9"/>
    <dgm:cxn modelId="{2F94848C-72B7-4CEB-BC5F-75DBB876D84C}" type="presParOf" srcId="{F83BED53-57C8-4BEA-A79B-47946546F35A}" destId="{35794B3E-65E0-481A-A68A-D7A5F59BB0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a:solidFill>
          <a:srgbClr val="22475E"/>
        </a:solidFill>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a:solidFill>
          <a:srgbClr val="22475E"/>
        </a:solidFill>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a:solidFill>
          <a:srgbClr val="22475E"/>
        </a:solidFill>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a:solidFill>
          <a:srgbClr val="22475E"/>
        </a:solidFill>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a:solidFill>
          <a:srgbClr val="22475E"/>
        </a:solidFill>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6103B9-76E1-41F6-9FCE-1DD191CD8160}">
      <dgm:prSet/>
      <dgm:spPr>
        <a:solidFill>
          <a:srgbClr val="22475E"/>
        </a:solidFill>
      </dgm:spPr>
      <dgm:t>
        <a:bodyPr/>
        <a:lstStyle/>
        <a:p>
          <a:r>
            <a:rPr lang="en-US" dirty="0"/>
            <a:t>First Meeting</a:t>
          </a:r>
        </a:p>
      </dgm:t>
    </dgm:pt>
    <dgm:pt modelId="{5E9FF0D9-EE97-4149-AC49-893BBBD9AE86}" type="parTrans" cxnId="{DFA70CB4-DE2A-41E6-9FD4-4A39B8FF7C4D}">
      <dgm:prSet/>
      <dgm:spPr/>
      <dgm:t>
        <a:bodyPr/>
        <a:lstStyle/>
        <a:p>
          <a:endParaRPr lang="en-US"/>
        </a:p>
      </dgm:t>
    </dgm:pt>
    <dgm:pt modelId="{759B24DA-A8A5-4C9E-8D77-06FF65AC0129}" type="sibTrans" cxnId="{DFA70CB4-DE2A-41E6-9FD4-4A39B8FF7C4D}">
      <dgm:prSet/>
      <dgm:spPr/>
      <dgm:t>
        <a:bodyPr/>
        <a:lstStyle/>
        <a:p>
          <a:endParaRPr lang="en-US"/>
        </a:p>
      </dgm:t>
    </dgm:pt>
    <dgm:pt modelId="{DBE6AFC9-09EC-4325-9238-E48C5B0C80A0}">
      <dgm:prSet/>
      <dgm:spPr/>
      <dgm:t>
        <a:bodyPr/>
        <a:lstStyle/>
        <a:p>
          <a:r>
            <a:rPr lang="en-US" dirty="0"/>
            <a:t>Showings</a:t>
          </a:r>
        </a:p>
      </dgm:t>
    </dgm:pt>
    <dgm:pt modelId="{234BA89C-86EE-4904-BB08-991265789517}" type="parTrans" cxnId="{F600712B-C1F1-485B-A0FA-58A56D02CC30}">
      <dgm:prSet/>
      <dgm:spPr/>
      <dgm:t>
        <a:bodyPr/>
        <a:lstStyle/>
        <a:p>
          <a:endParaRPr lang="en-US"/>
        </a:p>
      </dgm:t>
    </dgm:pt>
    <dgm:pt modelId="{5378488D-874C-4862-A77A-DC6EC581D0B6}" type="sibTrans" cxnId="{F600712B-C1F1-485B-A0FA-58A56D02CC30}">
      <dgm:prSet/>
      <dgm:spPr/>
      <dgm:t>
        <a:bodyPr/>
        <a:lstStyle/>
        <a:p>
          <a:endParaRPr lang="en-US"/>
        </a:p>
      </dgm:t>
    </dgm:pt>
    <dgm:pt modelId="{0C998D88-5736-475A-850E-91681786FE05}">
      <dgm:prSet/>
      <dgm:spPr/>
      <dgm:t>
        <a:bodyPr/>
        <a:lstStyle/>
        <a:p>
          <a:r>
            <a:rPr lang="en-US" dirty="0"/>
            <a:t>Pre-Showings</a:t>
          </a:r>
        </a:p>
      </dgm:t>
    </dgm:pt>
    <dgm:pt modelId="{92460229-46F2-4D0C-B69D-D1D4CA20C2A9}" type="parTrans" cxnId="{8FC8E769-2DA9-4672-A5DB-E646ED38446F}">
      <dgm:prSet/>
      <dgm:spPr/>
      <dgm:t>
        <a:bodyPr/>
        <a:lstStyle/>
        <a:p>
          <a:endParaRPr lang="en-US"/>
        </a:p>
      </dgm:t>
    </dgm:pt>
    <dgm:pt modelId="{5CFBA98E-9EF7-4212-810C-BC31B61DFF8E}" type="sibTrans" cxnId="{8FC8E769-2DA9-4672-A5DB-E646ED38446F}">
      <dgm:prSet/>
      <dgm:spPr/>
      <dgm:t>
        <a:bodyPr/>
        <a:lstStyle/>
        <a:p>
          <a:endParaRPr lang="en-US"/>
        </a:p>
      </dgm:t>
    </dgm:pt>
    <dgm:pt modelId="{57547C64-0E46-4929-80D4-FA5140D2A245}">
      <dgm:prSet/>
      <dgm:spPr/>
      <dgm:t>
        <a:bodyPr/>
        <a:lstStyle/>
        <a:p>
          <a:r>
            <a:rPr lang="en-US" dirty="0"/>
            <a:t>Writing Offer</a:t>
          </a:r>
        </a:p>
      </dgm:t>
    </dgm:pt>
    <dgm:pt modelId="{93A31A9C-8712-4EAE-A192-F1181ABB53F0}" type="parTrans" cxnId="{6A6EA217-58A1-491D-BDB4-FA18E7FF563D}">
      <dgm:prSet/>
      <dgm:spPr/>
      <dgm:t>
        <a:bodyPr/>
        <a:lstStyle/>
        <a:p>
          <a:endParaRPr lang="en-US"/>
        </a:p>
      </dgm:t>
    </dgm:pt>
    <dgm:pt modelId="{7C67FA76-27F4-4591-B84D-8D65F701A6F0}" type="sibTrans" cxnId="{6A6EA217-58A1-491D-BDB4-FA18E7FF563D}">
      <dgm:prSet/>
      <dgm:spPr/>
      <dgm:t>
        <a:bodyPr/>
        <a:lstStyle/>
        <a:p>
          <a:endParaRPr lang="en-US"/>
        </a:p>
      </dgm:t>
    </dgm:pt>
    <dgm:pt modelId="{A1A709B6-1D49-4AEE-9613-F9D6302C55B9}">
      <dgm:prSet/>
      <dgm:spPr/>
      <dgm:t>
        <a:bodyPr/>
        <a:lstStyle/>
        <a:p>
          <a:r>
            <a:rPr lang="en-US" dirty="0"/>
            <a:t>Contract To Close</a:t>
          </a:r>
        </a:p>
      </dgm:t>
    </dgm:pt>
    <dgm:pt modelId="{AAE5E312-A995-4D15-AB7C-EE7E44DCDBA2}" type="parTrans" cxnId="{FB7F6826-3DD6-40B2-AEFD-5013B3D737A8}">
      <dgm:prSet/>
      <dgm:spPr/>
      <dgm:t>
        <a:bodyPr/>
        <a:lstStyle/>
        <a:p>
          <a:endParaRPr lang="en-US"/>
        </a:p>
      </dgm:t>
    </dgm:pt>
    <dgm:pt modelId="{92A177BE-532D-4958-84CE-5FE20FD3FF1D}" type="sibTrans" cxnId="{FB7F6826-3DD6-40B2-AEFD-5013B3D737A8}">
      <dgm:prSet/>
      <dgm:spPr/>
      <dgm:t>
        <a:bodyPr/>
        <a:lstStyle/>
        <a:p>
          <a:endParaRPr lang="en-US"/>
        </a:p>
      </dgm:t>
    </dgm:pt>
    <dgm:pt modelId="{86A624C8-5151-4B37-9855-12CEA8D720AF}">
      <dgm:prSet/>
      <dgm:spPr/>
      <dgm:t>
        <a:bodyPr/>
        <a:lstStyle/>
        <a:p>
          <a:r>
            <a:rPr lang="en-US" dirty="0"/>
            <a:t>Closing</a:t>
          </a:r>
        </a:p>
      </dgm:t>
    </dgm:pt>
    <dgm:pt modelId="{23997B24-3338-4710-8C03-4EA325C3FF1C}" type="parTrans" cxnId="{ACC57557-C8B3-40B9-BCE8-C10D07679413}">
      <dgm:prSet/>
      <dgm:spPr/>
      <dgm:t>
        <a:bodyPr/>
        <a:lstStyle/>
        <a:p>
          <a:endParaRPr lang="en-US"/>
        </a:p>
      </dgm:t>
    </dgm:pt>
    <dgm:pt modelId="{E9CA168D-1763-40EE-87D5-8BA7155CECA3}" type="sibTrans" cxnId="{ACC57557-C8B3-40B9-BCE8-C10D07679413}">
      <dgm:prSet/>
      <dgm:spPr/>
      <dgm:t>
        <a:bodyPr/>
        <a:lstStyle/>
        <a:p>
          <a:endParaRPr lang="en-US"/>
        </a:p>
      </dgm:t>
    </dgm:pt>
    <dgm:pt modelId="{11317146-A404-4E15-9CEB-DF9B316FF43D}">
      <dgm:prSet/>
      <dgm:spPr/>
      <dgm:t>
        <a:bodyPr/>
        <a:lstStyle/>
        <a:p>
          <a:r>
            <a:rPr lang="en-US" dirty="0"/>
            <a:t>Post-Closing</a:t>
          </a:r>
        </a:p>
      </dgm:t>
    </dgm:pt>
    <dgm:pt modelId="{41F99F44-EA06-41EC-90E9-68BCE602C034}" type="parTrans" cxnId="{B72EAD4B-5D61-42A5-8B08-E7AEFAE5072B}">
      <dgm:prSet/>
      <dgm:spPr/>
      <dgm:t>
        <a:bodyPr/>
        <a:lstStyle/>
        <a:p>
          <a:endParaRPr lang="en-US"/>
        </a:p>
      </dgm:t>
    </dgm:pt>
    <dgm:pt modelId="{DE60551D-D214-4B6E-87F4-915925A5342A}" type="sibTrans" cxnId="{B72EAD4B-5D61-42A5-8B08-E7AEFAE5072B}">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31FF24DE-93EB-4A02-85E6-6609167B0653}" type="pres">
      <dgm:prSet presAssocID="{7F6103B9-76E1-41F6-9FCE-1DD191CD8160}" presName="textNode" presStyleLbl="node1" presStyleIdx="0" presStyleCnt="7">
        <dgm:presLayoutVars>
          <dgm:bulletEnabled val="1"/>
        </dgm:presLayoutVars>
      </dgm:prSet>
      <dgm:spPr/>
    </dgm:pt>
    <dgm:pt modelId="{BAC9C3D9-5691-4EB2-9C97-B47D67029DB2}" type="pres">
      <dgm:prSet presAssocID="{759B24DA-A8A5-4C9E-8D77-06FF65AC0129}" presName="sibTrans" presStyleCnt="0"/>
      <dgm:spPr/>
    </dgm:pt>
    <dgm:pt modelId="{FE3527F7-8D9E-4A42-A695-6D5A0DC4E6DF}" type="pres">
      <dgm:prSet presAssocID="{0C998D88-5736-475A-850E-91681786FE05}" presName="textNode" presStyleLbl="node1" presStyleIdx="1" presStyleCnt="7">
        <dgm:presLayoutVars>
          <dgm:bulletEnabled val="1"/>
        </dgm:presLayoutVars>
      </dgm:prSet>
      <dgm:spPr/>
    </dgm:pt>
    <dgm:pt modelId="{1AA12831-A18C-4C38-A690-9393F50FB4C1}" type="pres">
      <dgm:prSet presAssocID="{5CFBA98E-9EF7-4212-810C-BC31B61DFF8E}" presName="sibTrans" presStyleCnt="0"/>
      <dgm:spPr/>
    </dgm:pt>
    <dgm:pt modelId="{E0550DC7-68C8-4229-A8EA-866DE4F4B004}" type="pres">
      <dgm:prSet presAssocID="{DBE6AFC9-09EC-4325-9238-E48C5B0C80A0}" presName="textNode" presStyleLbl="node1" presStyleIdx="2" presStyleCnt="7">
        <dgm:presLayoutVars>
          <dgm:bulletEnabled val="1"/>
        </dgm:presLayoutVars>
      </dgm:prSet>
      <dgm:spPr/>
    </dgm:pt>
    <dgm:pt modelId="{82505281-F1B7-4578-BDB5-F62B8270361E}" type="pres">
      <dgm:prSet presAssocID="{5378488D-874C-4862-A77A-DC6EC581D0B6}" presName="sibTrans" presStyleCnt="0"/>
      <dgm:spPr/>
    </dgm:pt>
    <dgm:pt modelId="{65604186-53D9-48D4-B3C5-4575B7B95E01}" type="pres">
      <dgm:prSet presAssocID="{57547C64-0E46-4929-80D4-FA5140D2A245}" presName="textNode" presStyleLbl="node1" presStyleIdx="3" presStyleCnt="7">
        <dgm:presLayoutVars>
          <dgm:bulletEnabled val="1"/>
        </dgm:presLayoutVars>
      </dgm:prSet>
      <dgm:spPr/>
    </dgm:pt>
    <dgm:pt modelId="{24C9FA06-87D2-47CE-A63C-69B0F4C94C27}" type="pres">
      <dgm:prSet presAssocID="{7C67FA76-27F4-4591-B84D-8D65F701A6F0}" presName="sibTrans" presStyleCnt="0"/>
      <dgm:spPr/>
    </dgm:pt>
    <dgm:pt modelId="{3520DCDC-362F-4C46-B699-299C00563839}" type="pres">
      <dgm:prSet presAssocID="{A1A709B6-1D49-4AEE-9613-F9D6302C55B9}" presName="textNode" presStyleLbl="node1" presStyleIdx="4" presStyleCnt="7">
        <dgm:presLayoutVars>
          <dgm:bulletEnabled val="1"/>
        </dgm:presLayoutVars>
      </dgm:prSet>
      <dgm:spPr/>
    </dgm:pt>
    <dgm:pt modelId="{B0E9E0BD-5961-4110-8355-5BE5A9D73462}" type="pres">
      <dgm:prSet presAssocID="{92A177BE-532D-4958-84CE-5FE20FD3FF1D}" presName="sibTrans" presStyleCnt="0"/>
      <dgm:spPr/>
    </dgm:pt>
    <dgm:pt modelId="{F144ADA3-E666-4828-AD94-49C3CC0C1D5D}" type="pres">
      <dgm:prSet presAssocID="{86A624C8-5151-4B37-9855-12CEA8D720AF}" presName="textNode" presStyleLbl="node1" presStyleIdx="5" presStyleCnt="7">
        <dgm:presLayoutVars>
          <dgm:bulletEnabled val="1"/>
        </dgm:presLayoutVars>
      </dgm:prSet>
      <dgm:spPr/>
    </dgm:pt>
    <dgm:pt modelId="{DF9AD7E4-23B4-4DB5-9406-45D43C4AEA09}" type="pres">
      <dgm:prSet presAssocID="{E9CA168D-1763-40EE-87D5-8BA7155CECA3}" presName="sibTrans" presStyleCnt="0"/>
      <dgm:spPr/>
    </dgm:pt>
    <dgm:pt modelId="{1806946B-3850-4D0B-AAE9-62FFD8BF4942}" type="pres">
      <dgm:prSet presAssocID="{11317146-A404-4E15-9CEB-DF9B316FF43D}" presName="textNode" presStyleLbl="node1" presStyleIdx="6" presStyleCnt="7">
        <dgm:presLayoutVars>
          <dgm:bulletEnabled val="1"/>
        </dgm:presLayoutVars>
      </dgm:prSet>
      <dgm:spPr/>
    </dgm:pt>
  </dgm:ptLst>
  <dgm:cxnLst>
    <dgm:cxn modelId="{6A6EA217-58A1-491D-BDB4-FA18E7FF563D}" srcId="{EA296B19-8CF0-4C9A-97F6-04924B59697F}" destId="{57547C64-0E46-4929-80D4-FA5140D2A245}" srcOrd="3" destOrd="0" parTransId="{93A31A9C-8712-4EAE-A192-F1181ABB53F0}" sibTransId="{7C67FA76-27F4-4591-B84D-8D65F701A6F0}"/>
    <dgm:cxn modelId="{FB7F6826-3DD6-40B2-AEFD-5013B3D737A8}" srcId="{EA296B19-8CF0-4C9A-97F6-04924B59697F}" destId="{A1A709B6-1D49-4AEE-9613-F9D6302C55B9}" srcOrd="4" destOrd="0" parTransId="{AAE5E312-A995-4D15-AB7C-EE7E44DCDBA2}" sibTransId="{92A177BE-532D-4958-84CE-5FE20FD3FF1D}"/>
    <dgm:cxn modelId="{F600712B-C1F1-485B-A0FA-58A56D02CC30}" srcId="{EA296B19-8CF0-4C9A-97F6-04924B59697F}" destId="{DBE6AFC9-09EC-4325-9238-E48C5B0C80A0}" srcOrd="2" destOrd="0" parTransId="{234BA89C-86EE-4904-BB08-991265789517}" sibTransId="{5378488D-874C-4862-A77A-DC6EC581D0B6}"/>
    <dgm:cxn modelId="{FCBAD938-C987-4D74-BD14-B3F75673DCE9}" type="presOf" srcId="{86A624C8-5151-4B37-9855-12CEA8D720AF}" destId="{F144ADA3-E666-4828-AD94-49C3CC0C1D5D}" srcOrd="0" destOrd="0" presId="urn:microsoft.com/office/officeart/2005/8/layout/hProcess9"/>
    <dgm:cxn modelId="{8FC8E769-2DA9-4672-A5DB-E646ED38446F}" srcId="{EA296B19-8CF0-4C9A-97F6-04924B59697F}" destId="{0C998D88-5736-475A-850E-91681786FE05}" srcOrd="1" destOrd="0" parTransId="{92460229-46F2-4D0C-B69D-D1D4CA20C2A9}" sibTransId="{5CFBA98E-9EF7-4212-810C-BC31B61DFF8E}"/>
    <dgm:cxn modelId="{B72EAD4B-5D61-42A5-8B08-E7AEFAE5072B}" srcId="{EA296B19-8CF0-4C9A-97F6-04924B59697F}" destId="{11317146-A404-4E15-9CEB-DF9B316FF43D}" srcOrd="6" destOrd="0" parTransId="{41F99F44-EA06-41EC-90E9-68BCE602C034}" sibTransId="{DE60551D-D214-4B6E-87F4-915925A5342A}"/>
    <dgm:cxn modelId="{2B8C0B4C-B644-487E-803F-A62C63351EF1}" type="presOf" srcId="{7F6103B9-76E1-41F6-9FCE-1DD191CD8160}" destId="{31FF24DE-93EB-4A02-85E6-6609167B0653}" srcOrd="0" destOrd="0" presId="urn:microsoft.com/office/officeart/2005/8/layout/hProcess9"/>
    <dgm:cxn modelId="{ACC57557-C8B3-40B9-BCE8-C10D07679413}" srcId="{EA296B19-8CF0-4C9A-97F6-04924B59697F}" destId="{86A624C8-5151-4B37-9855-12CEA8D720AF}" srcOrd="5" destOrd="0" parTransId="{23997B24-3338-4710-8C03-4EA325C3FF1C}" sibTransId="{E9CA168D-1763-40EE-87D5-8BA7155CECA3}"/>
    <dgm:cxn modelId="{FE2BC080-8B69-45CC-810D-E462C07A2087}" type="presOf" srcId="{11317146-A404-4E15-9CEB-DF9B316FF43D}" destId="{1806946B-3850-4D0B-AAE9-62FFD8BF4942}" srcOrd="0" destOrd="0" presId="urn:microsoft.com/office/officeart/2005/8/layout/hProcess9"/>
    <dgm:cxn modelId="{65EE0088-2D84-45D8-AD57-19DADAAC344D}" type="presOf" srcId="{A1A709B6-1D49-4AEE-9613-F9D6302C55B9}" destId="{3520DCDC-362F-4C46-B699-299C00563839}" srcOrd="0" destOrd="0" presId="urn:microsoft.com/office/officeart/2005/8/layout/hProcess9"/>
    <dgm:cxn modelId="{2B14EAA4-9735-4F8F-8FD1-9ECC62932FCC}" type="presOf" srcId="{57547C64-0E46-4929-80D4-FA5140D2A245}" destId="{65604186-53D9-48D4-B3C5-4575B7B95E01}" srcOrd="0" destOrd="0" presId="urn:microsoft.com/office/officeart/2005/8/layout/hProcess9"/>
    <dgm:cxn modelId="{737A83AB-1A94-43CB-BA56-24E5E51C4EAE}" type="presOf" srcId="{0C998D88-5736-475A-850E-91681786FE05}" destId="{FE3527F7-8D9E-4A42-A695-6D5A0DC4E6DF}" srcOrd="0" destOrd="0" presId="urn:microsoft.com/office/officeart/2005/8/layout/hProcess9"/>
    <dgm:cxn modelId="{081EA4AD-9FF4-4FB7-8D1F-EB6138E1807C}" type="presOf" srcId="{DBE6AFC9-09EC-4325-9238-E48C5B0C80A0}" destId="{E0550DC7-68C8-4229-A8EA-866DE4F4B004}" srcOrd="0" destOrd="0" presId="urn:microsoft.com/office/officeart/2005/8/layout/hProcess9"/>
    <dgm:cxn modelId="{C16EAFAF-3482-4B7C-A783-4DE34BA6D325}" type="presOf" srcId="{EA296B19-8CF0-4C9A-97F6-04924B59697F}" destId="{373AAB45-4013-4A44-8CED-0BB388A6DE9F}" srcOrd="0" destOrd="0" presId="urn:microsoft.com/office/officeart/2005/8/layout/hProcess9"/>
    <dgm:cxn modelId="{DFA70CB4-DE2A-41E6-9FD4-4A39B8FF7C4D}" srcId="{EA296B19-8CF0-4C9A-97F6-04924B59697F}" destId="{7F6103B9-76E1-41F6-9FCE-1DD191CD8160}" srcOrd="0" destOrd="0" parTransId="{5E9FF0D9-EE97-4149-AC49-893BBBD9AE86}" sibTransId="{759B24DA-A8A5-4C9E-8D77-06FF65AC012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99E2B80E-C765-4F31-83F2-5F26173A25EB}" type="presParOf" srcId="{F83BED53-57C8-4BEA-A79B-47946546F35A}" destId="{31FF24DE-93EB-4A02-85E6-6609167B0653}" srcOrd="0" destOrd="0" presId="urn:microsoft.com/office/officeart/2005/8/layout/hProcess9"/>
    <dgm:cxn modelId="{6FBEAF32-4B62-4F9C-877C-0CB70007C0B8}" type="presParOf" srcId="{F83BED53-57C8-4BEA-A79B-47946546F35A}" destId="{BAC9C3D9-5691-4EB2-9C97-B47D67029DB2}" srcOrd="1" destOrd="0" presId="urn:microsoft.com/office/officeart/2005/8/layout/hProcess9"/>
    <dgm:cxn modelId="{70159B98-06AC-4C10-A03F-D896D85F2E3B}" type="presParOf" srcId="{F83BED53-57C8-4BEA-A79B-47946546F35A}" destId="{FE3527F7-8D9E-4A42-A695-6D5A0DC4E6DF}" srcOrd="2" destOrd="0" presId="urn:microsoft.com/office/officeart/2005/8/layout/hProcess9"/>
    <dgm:cxn modelId="{FF4374BC-6483-4749-8D09-C59D19894D2E}" type="presParOf" srcId="{F83BED53-57C8-4BEA-A79B-47946546F35A}" destId="{1AA12831-A18C-4C38-A690-9393F50FB4C1}" srcOrd="3" destOrd="0" presId="urn:microsoft.com/office/officeart/2005/8/layout/hProcess9"/>
    <dgm:cxn modelId="{407BCE1B-0D02-46CB-9380-83A302FF9E7C}" type="presParOf" srcId="{F83BED53-57C8-4BEA-A79B-47946546F35A}" destId="{E0550DC7-68C8-4229-A8EA-866DE4F4B004}" srcOrd="4" destOrd="0" presId="urn:microsoft.com/office/officeart/2005/8/layout/hProcess9"/>
    <dgm:cxn modelId="{4A310D0D-6E0D-4D56-8EB5-609189C88CE1}" type="presParOf" srcId="{F83BED53-57C8-4BEA-A79B-47946546F35A}" destId="{82505281-F1B7-4578-BDB5-F62B8270361E}" srcOrd="5" destOrd="0" presId="urn:microsoft.com/office/officeart/2005/8/layout/hProcess9"/>
    <dgm:cxn modelId="{9BD9F5D6-0CF1-4FBF-8468-6CCBE402514B}" type="presParOf" srcId="{F83BED53-57C8-4BEA-A79B-47946546F35A}" destId="{65604186-53D9-48D4-B3C5-4575B7B95E01}" srcOrd="6" destOrd="0" presId="urn:microsoft.com/office/officeart/2005/8/layout/hProcess9"/>
    <dgm:cxn modelId="{A3E34C22-014A-4352-933E-826588701A50}" type="presParOf" srcId="{F83BED53-57C8-4BEA-A79B-47946546F35A}" destId="{24C9FA06-87D2-47CE-A63C-69B0F4C94C27}" srcOrd="7" destOrd="0" presId="urn:microsoft.com/office/officeart/2005/8/layout/hProcess9"/>
    <dgm:cxn modelId="{7163FC06-52FD-482F-8597-02316999CDA7}" type="presParOf" srcId="{F83BED53-57C8-4BEA-A79B-47946546F35A}" destId="{3520DCDC-362F-4C46-B699-299C00563839}" srcOrd="8" destOrd="0" presId="urn:microsoft.com/office/officeart/2005/8/layout/hProcess9"/>
    <dgm:cxn modelId="{B5D58316-E55E-436C-9CC9-4E10D2B3E300}" type="presParOf" srcId="{F83BED53-57C8-4BEA-A79B-47946546F35A}" destId="{B0E9E0BD-5961-4110-8355-5BE5A9D73462}" srcOrd="9" destOrd="0" presId="urn:microsoft.com/office/officeart/2005/8/layout/hProcess9"/>
    <dgm:cxn modelId="{6225C4F6-36FB-42FC-B35E-2A2FF84ED77A}" type="presParOf" srcId="{F83BED53-57C8-4BEA-A79B-47946546F35A}" destId="{F144ADA3-E666-4828-AD94-49C3CC0C1D5D}" srcOrd="10" destOrd="0" presId="urn:microsoft.com/office/officeart/2005/8/layout/hProcess9"/>
    <dgm:cxn modelId="{90E5C18D-E226-4C09-986E-2D45FED0A94A}" type="presParOf" srcId="{F83BED53-57C8-4BEA-A79B-47946546F35A}" destId="{DF9AD7E4-23B4-4DB5-9406-45D43C4AEA09}" srcOrd="11" destOrd="0" presId="urn:microsoft.com/office/officeart/2005/8/layout/hProcess9"/>
    <dgm:cxn modelId="{5371DA87-BA30-4ED8-BF48-40B9E138A3FB}" type="presParOf" srcId="{F83BED53-57C8-4BEA-A79B-47946546F35A}" destId="{1806946B-3850-4D0B-AAE9-62FFD8BF49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6_3" csCatId="accent6"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D75503-0D62-44F9-8128-A3B067B121DF}">
      <dgm:prSet/>
      <dgm:spPr>
        <a:solidFill>
          <a:srgbClr val="22475E"/>
        </a:solidFill>
      </dgm:spPr>
      <dgm:t>
        <a:bodyPr/>
        <a:lstStyle/>
        <a:p>
          <a:pPr rtl="0"/>
          <a:r>
            <a:rPr lang="en-US" dirty="0"/>
            <a:t>Paperwork</a:t>
          </a:r>
        </a:p>
      </dgm:t>
    </dgm:pt>
    <dgm:pt modelId="{F488F0DE-0276-47AD-99CC-296BC1E56EFB}" type="parTrans" cxnId="{B3621F03-9CB2-4A3B-9481-AA59BAD46CA6}">
      <dgm:prSet/>
      <dgm:spPr/>
      <dgm:t>
        <a:bodyPr/>
        <a:lstStyle/>
        <a:p>
          <a:endParaRPr lang="en-US"/>
        </a:p>
      </dgm:t>
    </dgm:pt>
    <dgm:pt modelId="{D416FBE5-9B49-452C-8ED4-67B2C077BDC7}" type="sibTrans" cxnId="{B3621F03-9CB2-4A3B-9481-AA59BAD46CA6}">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C4EBEB14-4410-4823-BD81-F9AE4AA59B46}" type="pres">
      <dgm:prSet presAssocID="{08D75503-0D62-44F9-8128-A3B067B121DF}" presName="textNode" presStyleLbl="node1" presStyleIdx="0" presStyleCnt="7">
        <dgm:presLayoutVars>
          <dgm:bulletEnabled val="1"/>
        </dgm:presLayoutVars>
      </dgm:prSet>
      <dgm:spPr/>
    </dgm:pt>
    <dgm:pt modelId="{7669EAA6-57A3-4A74-B2BC-15EE1CC9FD19}" type="pres">
      <dgm:prSet presAssocID="{D416FBE5-9B49-452C-8ED4-67B2C077BDC7}"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B3621F03-9CB2-4A3B-9481-AA59BAD46CA6}" srcId="{EA296B19-8CF0-4C9A-97F6-04924B59697F}" destId="{08D75503-0D62-44F9-8128-A3B067B121DF}" srcOrd="0" destOrd="0" parTransId="{F488F0DE-0276-47AD-99CC-296BC1E56EFB}" sibTransId="{D416FBE5-9B49-452C-8ED4-67B2C077BDC7}"/>
    <dgm:cxn modelId="{DE44EE1A-EB4C-4430-9687-3DF75A4399FF}" srcId="{EA296B19-8CF0-4C9A-97F6-04924B59697F}" destId="{B1564D99-E946-4DED-9234-B31CF0A0A726}" srcOrd="6" destOrd="0" parTransId="{8F36C115-2281-4097-A3A6-6178A3BF2D26}" sibTransId="{598DC0A5-FA39-4D43-8353-4CD90572A61C}"/>
    <dgm:cxn modelId="{D358322D-CD35-4286-A1D8-21F4F28BAFB3}" type="presOf" srcId="{08D75503-0D62-44F9-8128-A3B067B121DF}" destId="{C4EBEB14-4410-4823-BD81-F9AE4AA59B46}" srcOrd="0" destOrd="0" presId="urn:microsoft.com/office/officeart/2005/8/layout/hProcess9"/>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9866A4-DB2D-4711-9620-E1F9A003DFFE}" type="presParOf" srcId="{F83BED53-57C8-4BEA-A79B-47946546F35A}" destId="{C4EBEB14-4410-4823-BD81-F9AE4AA59B46}" srcOrd="0" destOrd="0" presId="urn:microsoft.com/office/officeart/2005/8/layout/hProcess9"/>
    <dgm:cxn modelId="{D77880A3-CD43-4CD0-8F94-9363FED624BC}" type="presParOf" srcId="{F83BED53-57C8-4BEA-A79B-47946546F35A}" destId="{7669EAA6-57A3-4A74-B2BC-15EE1CC9FD19}"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a:solidFill>
          <a:srgbClr val="22475E"/>
        </a:solidFill>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a:solidFill>
          <a:srgbClr val="22475E"/>
        </a:solidFill>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296B19-8CF0-4C9A-97F6-04924B59697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612149-015E-4617-9EDE-66176E107334}">
      <dgm:prSet/>
      <dgm:spPr/>
      <dgm:t>
        <a:bodyPr/>
        <a:lstStyle/>
        <a:p>
          <a:pPr rtl="0"/>
          <a:r>
            <a:rPr lang="en-US" dirty="0"/>
            <a:t>Paperwork</a:t>
          </a:r>
        </a:p>
      </dgm:t>
    </dgm:pt>
    <dgm:pt modelId="{F900875C-2968-4EA8-95C7-63582CC498DD}" type="parTrans" cxnId="{3FA507EF-7209-49A3-B33F-F6A69A13292D}">
      <dgm:prSet/>
      <dgm:spPr/>
      <dgm:t>
        <a:bodyPr/>
        <a:lstStyle/>
        <a:p>
          <a:endParaRPr lang="en-US"/>
        </a:p>
      </dgm:t>
    </dgm:pt>
    <dgm:pt modelId="{0BA08AEF-F2BA-46F8-863F-B2A782564FD8}" type="sibTrans" cxnId="{3FA507EF-7209-49A3-B33F-F6A69A13292D}">
      <dgm:prSet/>
      <dgm:spPr/>
      <dgm:t>
        <a:bodyPr/>
        <a:lstStyle/>
        <a:p>
          <a:endParaRPr lang="en-US"/>
        </a:p>
      </dgm:t>
    </dgm:pt>
    <dgm:pt modelId="{D24E1B80-75A5-4B63-8DB5-D3345F55AF7B}">
      <dgm:prSet/>
      <dgm:spPr/>
      <dgm:t>
        <a:bodyPr/>
        <a:lstStyle/>
        <a:p>
          <a:pPr rtl="0"/>
          <a:r>
            <a:rPr lang="en-US" dirty="0"/>
            <a:t>Analyze Deal</a:t>
          </a:r>
        </a:p>
      </dgm:t>
    </dgm:pt>
    <dgm:pt modelId="{4549B815-1FBE-43F5-9D89-2C57564DA8A4}" type="parTrans" cxnId="{D7C507EA-CACB-4B46-BA6C-DB89F3979B02}">
      <dgm:prSet/>
      <dgm:spPr/>
      <dgm:t>
        <a:bodyPr/>
        <a:lstStyle/>
        <a:p>
          <a:endParaRPr lang="en-US"/>
        </a:p>
      </dgm:t>
    </dgm:pt>
    <dgm:pt modelId="{85BA88E2-5823-4AA9-82CF-CCCDCBE9D393}" type="sibTrans" cxnId="{D7C507EA-CACB-4B46-BA6C-DB89F3979B02}">
      <dgm:prSet/>
      <dgm:spPr/>
      <dgm:t>
        <a:bodyPr/>
        <a:lstStyle/>
        <a:p>
          <a:endParaRPr lang="en-US"/>
        </a:p>
      </dgm:t>
    </dgm:pt>
    <dgm:pt modelId="{789D8149-2581-4C71-8796-B6830312DFCA}">
      <dgm:prSet/>
      <dgm:spPr/>
      <dgm:t>
        <a:bodyPr/>
        <a:lstStyle/>
        <a:p>
          <a:pPr rtl="0"/>
          <a:r>
            <a:rPr lang="en-US" dirty="0"/>
            <a:t>Receive Property Lists</a:t>
          </a:r>
        </a:p>
      </dgm:t>
    </dgm:pt>
    <dgm:pt modelId="{57F52B9E-BAD7-4057-A9DD-36BCA43670A7}" type="parTrans" cxnId="{10F1ADA4-E541-4692-A31C-FF7290BEDCE7}">
      <dgm:prSet/>
      <dgm:spPr/>
      <dgm:t>
        <a:bodyPr/>
        <a:lstStyle/>
        <a:p>
          <a:endParaRPr lang="en-US"/>
        </a:p>
      </dgm:t>
    </dgm:pt>
    <dgm:pt modelId="{F0DAAC0E-10D1-4F04-9284-720A0A8A2F11}" type="sibTrans" cxnId="{10F1ADA4-E541-4692-A31C-FF7290BEDCE7}">
      <dgm:prSet/>
      <dgm:spPr/>
      <dgm:t>
        <a:bodyPr/>
        <a:lstStyle/>
        <a:p>
          <a:endParaRPr lang="en-US"/>
        </a:p>
      </dgm:t>
    </dgm:pt>
    <dgm:pt modelId="{418065E1-29C0-452E-B0EB-BDF8B674A8B6}">
      <dgm:prSet/>
      <dgm:spPr>
        <a:solidFill>
          <a:srgbClr val="22475E"/>
        </a:solidFill>
      </dgm:spPr>
      <dgm:t>
        <a:bodyPr/>
        <a:lstStyle/>
        <a:p>
          <a:pPr rtl="0"/>
          <a:r>
            <a:rPr lang="en-US" dirty="0"/>
            <a:t>Financing</a:t>
          </a:r>
        </a:p>
      </dgm:t>
    </dgm:pt>
    <dgm:pt modelId="{0BDD22F0-EE1F-440B-AC7B-EBD8E43E31B8}" type="parTrans" cxnId="{8A853B96-FAA9-4086-8E9D-4ABDEFD8D60A}">
      <dgm:prSet/>
      <dgm:spPr/>
      <dgm:t>
        <a:bodyPr/>
        <a:lstStyle/>
        <a:p>
          <a:endParaRPr lang="en-US"/>
        </a:p>
      </dgm:t>
    </dgm:pt>
    <dgm:pt modelId="{B3284F61-B5E6-434B-92A1-05BB9C0F8437}" type="sibTrans" cxnId="{8A853B96-FAA9-4086-8E9D-4ABDEFD8D60A}">
      <dgm:prSet/>
      <dgm:spPr/>
      <dgm:t>
        <a:bodyPr/>
        <a:lstStyle/>
        <a:p>
          <a:endParaRPr lang="en-US"/>
        </a:p>
      </dgm:t>
    </dgm:pt>
    <dgm:pt modelId="{B1564D99-E946-4DED-9234-B31CF0A0A726}">
      <dgm:prSet/>
      <dgm:spPr/>
      <dgm:t>
        <a:bodyPr/>
        <a:lstStyle/>
        <a:p>
          <a:pPr rtl="0"/>
          <a:r>
            <a:rPr lang="en-US" dirty="0"/>
            <a:t>Write Offer</a:t>
          </a:r>
        </a:p>
      </dgm:t>
    </dgm:pt>
    <dgm:pt modelId="{8F36C115-2281-4097-A3A6-6178A3BF2D26}" type="parTrans" cxnId="{DE44EE1A-EB4C-4430-9687-3DF75A4399FF}">
      <dgm:prSet/>
      <dgm:spPr/>
      <dgm:t>
        <a:bodyPr/>
        <a:lstStyle/>
        <a:p>
          <a:endParaRPr lang="en-US"/>
        </a:p>
      </dgm:t>
    </dgm:pt>
    <dgm:pt modelId="{598DC0A5-FA39-4D43-8353-4CD90572A61C}" type="sibTrans" cxnId="{DE44EE1A-EB4C-4430-9687-3DF75A4399FF}">
      <dgm:prSet/>
      <dgm:spPr/>
      <dgm:t>
        <a:bodyPr/>
        <a:lstStyle/>
        <a:p>
          <a:endParaRPr lang="en-US"/>
        </a:p>
      </dgm:t>
    </dgm:pt>
    <dgm:pt modelId="{307F0F19-BF4B-4C2E-AA4B-C31D8149A4B1}">
      <dgm:prSet/>
      <dgm:spPr/>
      <dgm:t>
        <a:bodyPr/>
        <a:lstStyle/>
        <a:p>
          <a:pPr rtl="0"/>
          <a:r>
            <a:rPr lang="en-US" dirty="0"/>
            <a:t>Professional Services Provided</a:t>
          </a:r>
        </a:p>
      </dgm:t>
    </dgm:pt>
    <dgm:pt modelId="{FE4A38F9-9E9E-4C9B-9C71-FC43F6998D65}" type="parTrans" cxnId="{5BADBC8E-8B06-4C78-858D-4786C5B8BAC8}">
      <dgm:prSet/>
      <dgm:spPr/>
      <dgm:t>
        <a:bodyPr/>
        <a:lstStyle/>
        <a:p>
          <a:endParaRPr lang="en-US"/>
        </a:p>
      </dgm:t>
    </dgm:pt>
    <dgm:pt modelId="{81E32599-1092-4AFD-B4C3-656301371F42}" type="sibTrans" cxnId="{5BADBC8E-8B06-4C78-858D-4786C5B8BAC8}">
      <dgm:prSet/>
      <dgm:spPr/>
      <dgm:t>
        <a:bodyPr/>
        <a:lstStyle/>
        <a:p>
          <a:endParaRPr lang="en-US"/>
        </a:p>
      </dgm:t>
    </dgm:pt>
    <dgm:pt modelId="{2B59BBA0-B615-4306-B6C1-1D50B576A5A9}">
      <dgm:prSet/>
      <dgm:spPr/>
      <dgm:t>
        <a:bodyPr/>
        <a:lstStyle/>
        <a:p>
          <a:pPr rtl="0"/>
          <a:r>
            <a:rPr lang="en-US" dirty="0"/>
            <a:t>Your Real Estate Goals</a:t>
          </a:r>
        </a:p>
      </dgm:t>
    </dgm:pt>
    <dgm:pt modelId="{B868C1CB-2856-4DD8-B6DC-5928E38441C1}" type="parTrans" cxnId="{4D9B8A5B-5B3D-4A79-B39C-755E61532030}">
      <dgm:prSet/>
      <dgm:spPr/>
      <dgm:t>
        <a:bodyPr/>
        <a:lstStyle/>
        <a:p>
          <a:endParaRPr lang="en-US"/>
        </a:p>
      </dgm:t>
    </dgm:pt>
    <dgm:pt modelId="{3CEFEDFA-044A-47F3-B4CC-A1134AEED2ED}" type="sibTrans" cxnId="{4D9B8A5B-5B3D-4A79-B39C-755E61532030}">
      <dgm:prSet/>
      <dgm:spPr/>
      <dgm:t>
        <a:bodyPr/>
        <a:lstStyle/>
        <a:p>
          <a:endParaRPr lang="en-US"/>
        </a:p>
      </dgm:t>
    </dgm:pt>
    <dgm:pt modelId="{373AAB45-4013-4A44-8CED-0BB388A6DE9F}" type="pres">
      <dgm:prSet presAssocID="{EA296B19-8CF0-4C9A-97F6-04924B59697F}" presName="CompostProcess" presStyleCnt="0">
        <dgm:presLayoutVars>
          <dgm:dir/>
          <dgm:resizeHandles val="exact"/>
        </dgm:presLayoutVars>
      </dgm:prSet>
      <dgm:spPr/>
    </dgm:pt>
    <dgm:pt modelId="{2F25073B-2C88-4D1B-B3F4-9A88F1C86CAE}" type="pres">
      <dgm:prSet presAssocID="{EA296B19-8CF0-4C9A-97F6-04924B59697F}" presName="arrow" presStyleLbl="bgShp" presStyleIdx="0" presStyleCnt="1"/>
      <dgm:spPr/>
    </dgm:pt>
    <dgm:pt modelId="{F83BED53-57C8-4BEA-A79B-47946546F35A}" type="pres">
      <dgm:prSet presAssocID="{EA296B19-8CF0-4C9A-97F6-04924B59697F}" presName="linearProcess" presStyleCnt="0"/>
      <dgm:spPr/>
    </dgm:pt>
    <dgm:pt modelId="{6436F3F1-38B0-4A93-BD06-8BC452E0863B}" type="pres">
      <dgm:prSet presAssocID="{3B612149-015E-4617-9EDE-66176E107334}" presName="textNode" presStyleLbl="node1" presStyleIdx="0" presStyleCnt="7">
        <dgm:presLayoutVars>
          <dgm:bulletEnabled val="1"/>
        </dgm:presLayoutVars>
      </dgm:prSet>
      <dgm:spPr/>
    </dgm:pt>
    <dgm:pt modelId="{0CD516BE-9922-4F21-820C-874706574C81}" type="pres">
      <dgm:prSet presAssocID="{0BA08AEF-F2BA-46F8-863F-B2A782564FD8}" presName="sibTrans" presStyleCnt="0"/>
      <dgm:spPr/>
    </dgm:pt>
    <dgm:pt modelId="{9AE1C7D4-AA79-4BD5-A15E-0FFBF540732C}" type="pres">
      <dgm:prSet presAssocID="{307F0F19-BF4B-4C2E-AA4B-C31D8149A4B1}" presName="textNode" presStyleLbl="node1" presStyleIdx="1" presStyleCnt="7">
        <dgm:presLayoutVars>
          <dgm:bulletEnabled val="1"/>
        </dgm:presLayoutVars>
      </dgm:prSet>
      <dgm:spPr/>
    </dgm:pt>
    <dgm:pt modelId="{DD0E139E-F97B-402A-89D8-5A5800B0FEB6}" type="pres">
      <dgm:prSet presAssocID="{81E32599-1092-4AFD-B4C3-656301371F42}" presName="sibTrans" presStyleCnt="0"/>
      <dgm:spPr/>
    </dgm:pt>
    <dgm:pt modelId="{801E11A8-FAB8-4DBC-BDDF-FC3CB6A2C22D}" type="pres">
      <dgm:prSet presAssocID="{2B59BBA0-B615-4306-B6C1-1D50B576A5A9}" presName="textNode" presStyleLbl="node1" presStyleIdx="2" presStyleCnt="7">
        <dgm:presLayoutVars>
          <dgm:bulletEnabled val="1"/>
        </dgm:presLayoutVars>
      </dgm:prSet>
      <dgm:spPr/>
    </dgm:pt>
    <dgm:pt modelId="{28C54D09-1088-4A7F-AF52-7673A13084B7}" type="pres">
      <dgm:prSet presAssocID="{3CEFEDFA-044A-47F3-B4CC-A1134AEED2ED}" presName="sibTrans" presStyleCnt="0"/>
      <dgm:spPr/>
    </dgm:pt>
    <dgm:pt modelId="{07D91260-BA3B-48E5-A4D3-42AC2EDF97E7}" type="pres">
      <dgm:prSet presAssocID="{418065E1-29C0-452E-B0EB-BDF8B674A8B6}" presName="textNode" presStyleLbl="node1" presStyleIdx="3" presStyleCnt="7">
        <dgm:presLayoutVars>
          <dgm:bulletEnabled val="1"/>
        </dgm:presLayoutVars>
      </dgm:prSet>
      <dgm:spPr/>
    </dgm:pt>
    <dgm:pt modelId="{646697B2-4F56-40C1-A2CA-A24475BF3BBC}" type="pres">
      <dgm:prSet presAssocID="{B3284F61-B5E6-434B-92A1-05BB9C0F8437}" presName="sibTrans" presStyleCnt="0"/>
      <dgm:spPr/>
    </dgm:pt>
    <dgm:pt modelId="{F21F593D-8106-4AFE-8090-65F0ED3FC7F7}" type="pres">
      <dgm:prSet presAssocID="{789D8149-2581-4C71-8796-B6830312DFCA}" presName="textNode" presStyleLbl="node1" presStyleIdx="4" presStyleCnt="7">
        <dgm:presLayoutVars>
          <dgm:bulletEnabled val="1"/>
        </dgm:presLayoutVars>
      </dgm:prSet>
      <dgm:spPr/>
    </dgm:pt>
    <dgm:pt modelId="{2F45011A-0492-4CFF-A454-20B0012B1BAC}" type="pres">
      <dgm:prSet presAssocID="{F0DAAC0E-10D1-4F04-9284-720A0A8A2F11}" presName="sibTrans" presStyleCnt="0"/>
      <dgm:spPr/>
    </dgm:pt>
    <dgm:pt modelId="{66AD6CF7-7A90-4C4A-B0E4-859086FF26BF}" type="pres">
      <dgm:prSet presAssocID="{D24E1B80-75A5-4B63-8DB5-D3345F55AF7B}" presName="textNode" presStyleLbl="node1" presStyleIdx="5" presStyleCnt="7">
        <dgm:presLayoutVars>
          <dgm:bulletEnabled val="1"/>
        </dgm:presLayoutVars>
      </dgm:prSet>
      <dgm:spPr/>
    </dgm:pt>
    <dgm:pt modelId="{4E462426-F404-4164-BB47-C1461A448423}" type="pres">
      <dgm:prSet presAssocID="{85BA88E2-5823-4AA9-82CF-CCCDCBE9D393}" presName="sibTrans" presStyleCnt="0"/>
      <dgm:spPr/>
    </dgm:pt>
    <dgm:pt modelId="{9FFD05B9-784B-40D4-B58C-9868BAB3EFB0}" type="pres">
      <dgm:prSet presAssocID="{B1564D99-E946-4DED-9234-B31CF0A0A726}" presName="textNode" presStyleLbl="node1" presStyleIdx="6" presStyleCnt="7">
        <dgm:presLayoutVars>
          <dgm:bulletEnabled val="1"/>
        </dgm:presLayoutVars>
      </dgm:prSet>
      <dgm:spPr/>
    </dgm:pt>
  </dgm:ptLst>
  <dgm:cxnLst>
    <dgm:cxn modelId="{DE44EE1A-EB4C-4430-9687-3DF75A4399FF}" srcId="{EA296B19-8CF0-4C9A-97F6-04924B59697F}" destId="{B1564D99-E946-4DED-9234-B31CF0A0A726}" srcOrd="6" destOrd="0" parTransId="{8F36C115-2281-4097-A3A6-6178A3BF2D26}" sibTransId="{598DC0A5-FA39-4D43-8353-4CD90572A61C}"/>
    <dgm:cxn modelId="{400A7C3A-3FE7-4FCA-A26B-9B88147B5C4F}" type="presOf" srcId="{307F0F19-BF4B-4C2E-AA4B-C31D8149A4B1}" destId="{9AE1C7D4-AA79-4BD5-A15E-0FFBF540732C}" srcOrd="0" destOrd="0" presId="urn:microsoft.com/office/officeart/2005/8/layout/hProcess9"/>
    <dgm:cxn modelId="{EEC7DF3E-5B18-419A-A15B-39EB0BC8A22B}" type="presOf" srcId="{789D8149-2581-4C71-8796-B6830312DFCA}" destId="{F21F593D-8106-4AFE-8090-65F0ED3FC7F7}" srcOrd="0" destOrd="0" presId="urn:microsoft.com/office/officeart/2005/8/layout/hProcess9"/>
    <dgm:cxn modelId="{4D9B8A5B-5B3D-4A79-B39C-755E61532030}" srcId="{EA296B19-8CF0-4C9A-97F6-04924B59697F}" destId="{2B59BBA0-B615-4306-B6C1-1D50B576A5A9}" srcOrd="2" destOrd="0" parTransId="{B868C1CB-2856-4DD8-B6DC-5928E38441C1}" sibTransId="{3CEFEDFA-044A-47F3-B4CC-A1134AEED2ED}"/>
    <dgm:cxn modelId="{9B095950-8A7A-420B-84D2-F12004DD3D36}" type="presOf" srcId="{B1564D99-E946-4DED-9234-B31CF0A0A726}" destId="{9FFD05B9-784B-40D4-B58C-9868BAB3EFB0}" srcOrd="0" destOrd="0" presId="urn:microsoft.com/office/officeart/2005/8/layout/hProcess9"/>
    <dgm:cxn modelId="{5BADBC8E-8B06-4C78-858D-4786C5B8BAC8}" srcId="{EA296B19-8CF0-4C9A-97F6-04924B59697F}" destId="{307F0F19-BF4B-4C2E-AA4B-C31D8149A4B1}" srcOrd="1" destOrd="0" parTransId="{FE4A38F9-9E9E-4C9B-9C71-FC43F6998D65}" sibTransId="{81E32599-1092-4AFD-B4C3-656301371F42}"/>
    <dgm:cxn modelId="{8A853B96-FAA9-4086-8E9D-4ABDEFD8D60A}" srcId="{EA296B19-8CF0-4C9A-97F6-04924B59697F}" destId="{418065E1-29C0-452E-B0EB-BDF8B674A8B6}" srcOrd="3" destOrd="0" parTransId="{0BDD22F0-EE1F-440B-AC7B-EBD8E43E31B8}" sibTransId="{B3284F61-B5E6-434B-92A1-05BB9C0F8437}"/>
    <dgm:cxn modelId="{876DF998-8105-43FB-BCE9-165782596D5F}" type="presOf" srcId="{3B612149-015E-4617-9EDE-66176E107334}" destId="{6436F3F1-38B0-4A93-BD06-8BC452E0863B}" srcOrd="0" destOrd="0" presId="urn:microsoft.com/office/officeart/2005/8/layout/hProcess9"/>
    <dgm:cxn modelId="{10F1ADA4-E541-4692-A31C-FF7290BEDCE7}" srcId="{EA296B19-8CF0-4C9A-97F6-04924B59697F}" destId="{789D8149-2581-4C71-8796-B6830312DFCA}" srcOrd="4" destOrd="0" parTransId="{57F52B9E-BAD7-4057-A9DD-36BCA43670A7}" sibTransId="{F0DAAC0E-10D1-4F04-9284-720A0A8A2F11}"/>
    <dgm:cxn modelId="{C16EAFAF-3482-4B7C-A783-4DE34BA6D325}" type="presOf" srcId="{EA296B19-8CF0-4C9A-97F6-04924B59697F}" destId="{373AAB45-4013-4A44-8CED-0BB388A6DE9F}" srcOrd="0" destOrd="0" presId="urn:microsoft.com/office/officeart/2005/8/layout/hProcess9"/>
    <dgm:cxn modelId="{27F01AD1-FE3D-4CA5-85E8-5539953AFF93}" type="presOf" srcId="{D24E1B80-75A5-4B63-8DB5-D3345F55AF7B}" destId="{66AD6CF7-7A90-4C4A-B0E4-859086FF26BF}" srcOrd="0" destOrd="0" presId="urn:microsoft.com/office/officeart/2005/8/layout/hProcess9"/>
    <dgm:cxn modelId="{38363FDC-317D-4A56-B685-84AD115B34E1}" type="presOf" srcId="{418065E1-29C0-452E-B0EB-BDF8B674A8B6}" destId="{07D91260-BA3B-48E5-A4D3-42AC2EDF97E7}" srcOrd="0" destOrd="0" presId="urn:microsoft.com/office/officeart/2005/8/layout/hProcess9"/>
    <dgm:cxn modelId="{D7C507EA-CACB-4B46-BA6C-DB89F3979B02}" srcId="{EA296B19-8CF0-4C9A-97F6-04924B59697F}" destId="{D24E1B80-75A5-4B63-8DB5-D3345F55AF7B}" srcOrd="5" destOrd="0" parTransId="{4549B815-1FBE-43F5-9D89-2C57564DA8A4}" sibTransId="{85BA88E2-5823-4AA9-82CF-CCCDCBE9D393}"/>
    <dgm:cxn modelId="{3FA507EF-7209-49A3-B33F-F6A69A13292D}" srcId="{EA296B19-8CF0-4C9A-97F6-04924B59697F}" destId="{3B612149-015E-4617-9EDE-66176E107334}" srcOrd="0" destOrd="0" parTransId="{F900875C-2968-4EA8-95C7-63582CC498DD}" sibTransId="{0BA08AEF-F2BA-46F8-863F-B2A782564FD8}"/>
    <dgm:cxn modelId="{5EE9DFF4-C50A-4480-A240-E2C900B77707}" type="presOf" srcId="{2B59BBA0-B615-4306-B6C1-1D50B576A5A9}" destId="{801E11A8-FAB8-4DBC-BDDF-FC3CB6A2C22D}" srcOrd="0" destOrd="0" presId="urn:microsoft.com/office/officeart/2005/8/layout/hProcess9"/>
    <dgm:cxn modelId="{61C30313-6996-4898-B343-CB135B93FF42}" type="presParOf" srcId="{373AAB45-4013-4A44-8CED-0BB388A6DE9F}" destId="{2F25073B-2C88-4D1B-B3F4-9A88F1C86CAE}" srcOrd="0" destOrd="0" presId="urn:microsoft.com/office/officeart/2005/8/layout/hProcess9"/>
    <dgm:cxn modelId="{302B67E7-C14D-4CBB-BDFD-EE8B2A26F729}" type="presParOf" srcId="{373AAB45-4013-4A44-8CED-0BB388A6DE9F}" destId="{F83BED53-57C8-4BEA-A79B-47946546F35A}" srcOrd="1" destOrd="0" presId="urn:microsoft.com/office/officeart/2005/8/layout/hProcess9"/>
    <dgm:cxn modelId="{BC25FD80-A2EF-485D-907E-A17EDFB904A6}" type="presParOf" srcId="{F83BED53-57C8-4BEA-A79B-47946546F35A}" destId="{6436F3F1-38B0-4A93-BD06-8BC452E0863B}" srcOrd="0" destOrd="0" presId="urn:microsoft.com/office/officeart/2005/8/layout/hProcess9"/>
    <dgm:cxn modelId="{E3AB98F6-E032-49E4-BFE1-89E1C2E3A825}" type="presParOf" srcId="{F83BED53-57C8-4BEA-A79B-47946546F35A}" destId="{0CD516BE-9922-4F21-820C-874706574C81}" srcOrd="1" destOrd="0" presId="urn:microsoft.com/office/officeart/2005/8/layout/hProcess9"/>
    <dgm:cxn modelId="{A142132F-6D03-4331-8C48-FEF3801A1225}" type="presParOf" srcId="{F83BED53-57C8-4BEA-A79B-47946546F35A}" destId="{9AE1C7D4-AA79-4BD5-A15E-0FFBF540732C}" srcOrd="2" destOrd="0" presId="urn:microsoft.com/office/officeart/2005/8/layout/hProcess9"/>
    <dgm:cxn modelId="{98C8E2D2-4CEA-476D-99C3-DC4D55C5B104}" type="presParOf" srcId="{F83BED53-57C8-4BEA-A79B-47946546F35A}" destId="{DD0E139E-F97B-402A-89D8-5A5800B0FEB6}" srcOrd="3" destOrd="0" presId="urn:microsoft.com/office/officeart/2005/8/layout/hProcess9"/>
    <dgm:cxn modelId="{07369C5B-DC3C-4CA4-8DA3-E8746793E1EF}" type="presParOf" srcId="{F83BED53-57C8-4BEA-A79B-47946546F35A}" destId="{801E11A8-FAB8-4DBC-BDDF-FC3CB6A2C22D}" srcOrd="4" destOrd="0" presId="urn:microsoft.com/office/officeart/2005/8/layout/hProcess9"/>
    <dgm:cxn modelId="{F2826CC2-65BD-4999-9293-14783BCF537D}" type="presParOf" srcId="{F83BED53-57C8-4BEA-A79B-47946546F35A}" destId="{28C54D09-1088-4A7F-AF52-7673A13084B7}" srcOrd="5" destOrd="0" presId="urn:microsoft.com/office/officeart/2005/8/layout/hProcess9"/>
    <dgm:cxn modelId="{ED36AC60-5255-415F-9EBA-05AECD7E8357}" type="presParOf" srcId="{F83BED53-57C8-4BEA-A79B-47946546F35A}" destId="{07D91260-BA3B-48E5-A4D3-42AC2EDF97E7}" srcOrd="6" destOrd="0" presId="urn:microsoft.com/office/officeart/2005/8/layout/hProcess9"/>
    <dgm:cxn modelId="{0C68B0CF-7A3A-4D0C-9279-3DDC01BA963B}" type="presParOf" srcId="{F83BED53-57C8-4BEA-A79B-47946546F35A}" destId="{646697B2-4F56-40C1-A2CA-A24475BF3BBC}" srcOrd="7" destOrd="0" presId="urn:microsoft.com/office/officeart/2005/8/layout/hProcess9"/>
    <dgm:cxn modelId="{AEE35709-0891-4A0B-9DF2-102BC4598F44}" type="presParOf" srcId="{F83BED53-57C8-4BEA-A79B-47946546F35A}" destId="{F21F593D-8106-4AFE-8090-65F0ED3FC7F7}" srcOrd="8" destOrd="0" presId="urn:microsoft.com/office/officeart/2005/8/layout/hProcess9"/>
    <dgm:cxn modelId="{313F098B-EE5C-47A0-8B9F-257FD1E29424}" type="presParOf" srcId="{F83BED53-57C8-4BEA-A79B-47946546F35A}" destId="{2F45011A-0492-4CFF-A454-20B0012B1BAC}" srcOrd="9" destOrd="0" presId="urn:microsoft.com/office/officeart/2005/8/layout/hProcess9"/>
    <dgm:cxn modelId="{AB7D6BBD-572F-47FE-8821-81D6A4A1F428}" type="presParOf" srcId="{F83BED53-57C8-4BEA-A79B-47946546F35A}" destId="{66AD6CF7-7A90-4C4A-B0E4-859086FF26BF}" srcOrd="10" destOrd="0" presId="urn:microsoft.com/office/officeart/2005/8/layout/hProcess9"/>
    <dgm:cxn modelId="{B857203B-4BBA-4BA8-999E-BF4244EEAC21}" type="presParOf" srcId="{F83BED53-57C8-4BEA-A79B-47946546F35A}" destId="{4E462426-F404-4164-BB47-C1461A448423}" srcOrd="11" destOrd="0" presId="urn:microsoft.com/office/officeart/2005/8/layout/hProcess9"/>
    <dgm:cxn modelId="{49FF0B87-5342-476C-9D1D-C7C1069A05B2}" type="presParOf" srcId="{F83BED53-57C8-4BEA-A79B-47946546F35A}" destId="{9FFD05B9-784B-40D4-B58C-9868BAB3EFB0}"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 Closing</a:t>
          </a:r>
        </a:p>
      </dsp:txBody>
      <dsp:txXfrm>
        <a:off x="9177671" y="1373993"/>
        <a:ext cx="1267929" cy="16033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chemeClr val="accent4">
            <a:shade val="80000"/>
            <a:hueOff val="-9858"/>
            <a:satOff val="5115"/>
            <a:lumOff val="39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chemeClr val="accent4">
            <a:shade val="80000"/>
            <a:hueOff val="-19716"/>
            <a:satOff val="10229"/>
            <a:lumOff val="79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chemeClr val="accent4">
            <a:shade val="80000"/>
            <a:hueOff val="-29575"/>
            <a:satOff val="15344"/>
            <a:lumOff val="119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chemeClr val="accent4">
            <a:shade val="80000"/>
            <a:hueOff val="-39433"/>
            <a:satOff val="20458"/>
            <a:lumOff val="15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2">
            <a:hueOff val="-616459"/>
            <a:satOff val="-3280"/>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2">
            <a:hueOff val="-1232918"/>
            <a:satOff val="-6560"/>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2">
            <a:hueOff val="-1849376"/>
            <a:satOff val="-9841"/>
            <a:lumOff val="1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2">
            <a:hueOff val="-2465835"/>
            <a:satOff val="-13121"/>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2">
            <a:hueOff val="-3082294"/>
            <a:satOff val="-16401"/>
            <a:lumOff val="26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2">
            <a:hueOff val="-3698752"/>
            <a:satOff val="-19681"/>
            <a:lumOff val="3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 Closing</a:t>
          </a:r>
        </a:p>
      </dsp:txBody>
      <dsp:txXfrm>
        <a:off x="9177671" y="1373993"/>
        <a:ext cx="1267929" cy="16033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215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Qualify with Lender</a:t>
          </a:r>
        </a:p>
      </dsp:txBody>
      <dsp:txXfrm>
        <a:off x="87116" y="1390367"/>
        <a:ext cx="1817724" cy="1570603"/>
      </dsp:txXfrm>
    </dsp:sp>
    <dsp:sp modelId="{04F254DE-406B-4FF5-8DF6-EC5AEAA90CB4}">
      <dsp:nvSpPr>
        <dsp:cNvPr id="0" name=""/>
        <dsp:cNvSpPr/>
      </dsp:nvSpPr>
      <dsp:spPr>
        <a:xfrm>
          <a:off x="2133060"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Pre-approval Letter</a:t>
          </a:r>
        </a:p>
      </dsp:txBody>
      <dsp:txXfrm>
        <a:off x="2218026" y="1390367"/>
        <a:ext cx="1817724" cy="1570603"/>
      </dsp:txXfrm>
    </dsp:sp>
    <dsp:sp modelId="{BD5286A8-4427-4211-94D7-0073DA8D1093}">
      <dsp:nvSpPr>
        <dsp:cNvPr id="0" name=""/>
        <dsp:cNvSpPr/>
      </dsp:nvSpPr>
      <dsp:spPr>
        <a:xfrm>
          <a:off x="4263971"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Earnest Money</a:t>
          </a:r>
        </a:p>
      </dsp:txBody>
      <dsp:txXfrm>
        <a:off x="4348937" y="1390367"/>
        <a:ext cx="1817724" cy="1570603"/>
      </dsp:txXfrm>
    </dsp:sp>
    <dsp:sp modelId="{02B07908-C043-4980-9C9E-9FDAAEC9B58A}">
      <dsp:nvSpPr>
        <dsp:cNvPr id="0" name=""/>
        <dsp:cNvSpPr/>
      </dsp:nvSpPr>
      <dsp:spPr>
        <a:xfrm>
          <a:off x="6394882" y="1305401"/>
          <a:ext cx="198765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Down Payment</a:t>
          </a:r>
        </a:p>
      </dsp:txBody>
      <dsp:txXfrm>
        <a:off x="6479848" y="1390367"/>
        <a:ext cx="1817724" cy="1570603"/>
      </dsp:txXfrm>
    </dsp:sp>
    <dsp:sp modelId="{35794B3E-65E0-481A-A68A-D7A5F59BB0B8}">
      <dsp:nvSpPr>
        <dsp:cNvPr id="0" name=""/>
        <dsp:cNvSpPr/>
      </dsp:nvSpPr>
      <dsp:spPr>
        <a:xfrm>
          <a:off x="8525793" y="1305401"/>
          <a:ext cx="198765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Mock Contract</a:t>
          </a:r>
        </a:p>
      </dsp:txBody>
      <dsp:txXfrm>
        <a:off x="8610759" y="1390367"/>
        <a:ext cx="1817724" cy="15706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F24DE-93EB-4A02-85E6-6609167B0653}">
      <dsp:nvSpPr>
        <dsp:cNvPr id="0" name=""/>
        <dsp:cNvSpPr/>
      </dsp:nvSpPr>
      <dsp:spPr>
        <a:xfrm>
          <a:off x="1406" y="1305401"/>
          <a:ext cx="1405113"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First Meeting</a:t>
          </a:r>
        </a:p>
      </dsp:txBody>
      <dsp:txXfrm>
        <a:off x="69998" y="1373993"/>
        <a:ext cx="1267929" cy="1603351"/>
      </dsp:txXfrm>
    </dsp:sp>
    <dsp:sp modelId="{FE3527F7-8D9E-4A42-A695-6D5A0DC4E6DF}">
      <dsp:nvSpPr>
        <dsp:cNvPr id="0" name=""/>
        <dsp:cNvSpPr/>
      </dsp:nvSpPr>
      <dsp:spPr>
        <a:xfrm>
          <a:off x="1519352"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Pre-Showings</a:t>
          </a:r>
        </a:p>
      </dsp:txBody>
      <dsp:txXfrm>
        <a:off x="1587944" y="1373993"/>
        <a:ext cx="1267929" cy="1603351"/>
      </dsp:txXfrm>
    </dsp:sp>
    <dsp:sp modelId="{E0550DC7-68C8-4229-A8EA-866DE4F4B004}">
      <dsp:nvSpPr>
        <dsp:cNvPr id="0" name=""/>
        <dsp:cNvSpPr/>
      </dsp:nvSpPr>
      <dsp:spPr>
        <a:xfrm>
          <a:off x="3037297"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Showings</a:t>
          </a:r>
        </a:p>
      </dsp:txBody>
      <dsp:txXfrm>
        <a:off x="3105889" y="1373993"/>
        <a:ext cx="1267929" cy="1603351"/>
      </dsp:txXfrm>
    </dsp:sp>
    <dsp:sp modelId="{65604186-53D9-48D4-B3C5-4575B7B95E01}">
      <dsp:nvSpPr>
        <dsp:cNvPr id="0" name=""/>
        <dsp:cNvSpPr/>
      </dsp:nvSpPr>
      <dsp:spPr>
        <a:xfrm>
          <a:off x="4555243"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Writing Offer</a:t>
          </a:r>
        </a:p>
      </dsp:txBody>
      <dsp:txXfrm>
        <a:off x="4623835" y="1373993"/>
        <a:ext cx="1267929" cy="1603351"/>
      </dsp:txXfrm>
    </dsp:sp>
    <dsp:sp modelId="{3520DCDC-362F-4C46-B699-299C00563839}">
      <dsp:nvSpPr>
        <dsp:cNvPr id="0" name=""/>
        <dsp:cNvSpPr/>
      </dsp:nvSpPr>
      <dsp:spPr>
        <a:xfrm>
          <a:off x="6073188"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Contract To Close</a:t>
          </a:r>
        </a:p>
      </dsp:txBody>
      <dsp:txXfrm>
        <a:off x="6141780" y="1373993"/>
        <a:ext cx="1267929" cy="1603351"/>
      </dsp:txXfrm>
    </dsp:sp>
    <dsp:sp modelId="{F144ADA3-E666-4828-AD94-49C3CC0C1D5D}">
      <dsp:nvSpPr>
        <dsp:cNvPr id="0" name=""/>
        <dsp:cNvSpPr/>
      </dsp:nvSpPr>
      <dsp:spPr>
        <a:xfrm>
          <a:off x="7591134"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Closing</a:t>
          </a:r>
        </a:p>
      </dsp:txBody>
      <dsp:txXfrm>
        <a:off x="7659726" y="1373993"/>
        <a:ext cx="1267929" cy="1603351"/>
      </dsp:txXfrm>
    </dsp:sp>
    <dsp:sp modelId="{1806946B-3850-4D0B-AAE9-62FFD8BF4942}">
      <dsp:nvSpPr>
        <dsp:cNvPr id="0" name=""/>
        <dsp:cNvSpPr/>
      </dsp:nvSpPr>
      <dsp:spPr>
        <a:xfrm>
          <a:off x="9109079" y="1305401"/>
          <a:ext cx="140511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Post-Closing</a:t>
          </a:r>
        </a:p>
      </dsp:txBody>
      <dsp:txXfrm>
        <a:off x="9177671" y="1373993"/>
        <a:ext cx="1267929" cy="1603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6">
            <a:shade val="80000"/>
            <a:hueOff val="16535"/>
            <a:satOff val="3911"/>
            <a:lumOff val="3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6">
            <a:shade val="80000"/>
            <a:hueOff val="33071"/>
            <a:satOff val="7822"/>
            <a:lumOff val="7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6">
            <a:shade val="80000"/>
            <a:hueOff val="49606"/>
            <a:satOff val="11733"/>
            <a:lumOff val="108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6">
            <a:shade val="80000"/>
            <a:hueOff val="66141"/>
            <a:satOff val="15643"/>
            <a:lumOff val="144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6">
            <a:shade val="80000"/>
            <a:hueOff val="82677"/>
            <a:satOff val="19554"/>
            <a:lumOff val="180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6">
            <a:shade val="80000"/>
            <a:hueOff val="99212"/>
            <a:satOff val="23465"/>
            <a:lumOff val="21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BEB14-4410-4823-BD81-F9AE4AA59B46}">
      <dsp:nvSpPr>
        <dsp:cNvPr id="0" name=""/>
        <dsp:cNvSpPr/>
      </dsp:nvSpPr>
      <dsp:spPr>
        <a:xfrm>
          <a:off x="898"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73B-2C88-4D1B-B3F4-9A88F1C86CA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6F3F1-38B0-4A93-BD06-8BC452E0863B}">
      <dsp:nvSpPr>
        <dsp:cNvPr id="0" name=""/>
        <dsp:cNvSpPr/>
      </dsp:nvSpPr>
      <dsp:spPr>
        <a:xfrm>
          <a:off x="898"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Paperwork</a:t>
          </a:r>
        </a:p>
      </dsp:txBody>
      <dsp:txXfrm>
        <a:off x="71205" y="1375708"/>
        <a:ext cx="1299632" cy="1599921"/>
      </dsp:txXfrm>
    </dsp:sp>
    <dsp:sp modelId="{9AE1C7D4-AA79-4BD5-A15E-0FFBF540732C}">
      <dsp:nvSpPr>
        <dsp:cNvPr id="0" name=""/>
        <dsp:cNvSpPr/>
      </dsp:nvSpPr>
      <dsp:spPr>
        <a:xfrm>
          <a:off x="151315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Professional Services Provided</a:t>
          </a:r>
        </a:p>
      </dsp:txBody>
      <dsp:txXfrm>
        <a:off x="1583464" y="1375708"/>
        <a:ext cx="1299632" cy="1599921"/>
      </dsp:txXfrm>
    </dsp:sp>
    <dsp:sp modelId="{801E11A8-FAB8-4DBC-BDDF-FC3CB6A2C22D}">
      <dsp:nvSpPr>
        <dsp:cNvPr id="0" name=""/>
        <dsp:cNvSpPr/>
      </dsp:nvSpPr>
      <dsp:spPr>
        <a:xfrm>
          <a:off x="3025417"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Your Real Estate Goals</a:t>
          </a:r>
        </a:p>
      </dsp:txBody>
      <dsp:txXfrm>
        <a:off x="3095724" y="1375708"/>
        <a:ext cx="1299632" cy="1599921"/>
      </dsp:txXfrm>
    </dsp:sp>
    <dsp:sp modelId="{07D91260-BA3B-48E5-A4D3-42AC2EDF97E7}">
      <dsp:nvSpPr>
        <dsp:cNvPr id="0" name=""/>
        <dsp:cNvSpPr/>
      </dsp:nvSpPr>
      <dsp:spPr>
        <a:xfrm>
          <a:off x="4537676" y="1305401"/>
          <a:ext cx="1440246" cy="1740535"/>
        </a:xfrm>
        <a:prstGeom prst="roundRect">
          <a:avLst/>
        </a:prstGeom>
        <a:solidFill>
          <a:srgbClr val="224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Financing</a:t>
          </a:r>
        </a:p>
      </dsp:txBody>
      <dsp:txXfrm>
        <a:off x="4607983" y="1375708"/>
        <a:ext cx="1299632" cy="1599921"/>
      </dsp:txXfrm>
    </dsp:sp>
    <dsp:sp modelId="{F21F593D-8106-4AFE-8090-65F0ED3FC7F7}">
      <dsp:nvSpPr>
        <dsp:cNvPr id="0" name=""/>
        <dsp:cNvSpPr/>
      </dsp:nvSpPr>
      <dsp:spPr>
        <a:xfrm>
          <a:off x="604993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Receive Property Lists</a:t>
          </a:r>
        </a:p>
      </dsp:txBody>
      <dsp:txXfrm>
        <a:off x="6120242" y="1375708"/>
        <a:ext cx="1299632" cy="1599921"/>
      </dsp:txXfrm>
    </dsp:sp>
    <dsp:sp modelId="{66AD6CF7-7A90-4C4A-B0E4-859086FF26BF}">
      <dsp:nvSpPr>
        <dsp:cNvPr id="0" name=""/>
        <dsp:cNvSpPr/>
      </dsp:nvSpPr>
      <dsp:spPr>
        <a:xfrm>
          <a:off x="7562195"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Analyze Deal</a:t>
          </a:r>
        </a:p>
      </dsp:txBody>
      <dsp:txXfrm>
        <a:off x="7632502" y="1375708"/>
        <a:ext cx="1299632" cy="1599921"/>
      </dsp:txXfrm>
    </dsp:sp>
    <dsp:sp modelId="{9FFD05B9-784B-40D4-B58C-9868BAB3EFB0}">
      <dsp:nvSpPr>
        <dsp:cNvPr id="0" name=""/>
        <dsp:cNvSpPr/>
      </dsp:nvSpPr>
      <dsp:spPr>
        <a:xfrm>
          <a:off x="9074454" y="1305401"/>
          <a:ext cx="144024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Write Offer</a:t>
          </a:r>
        </a:p>
      </dsp:txBody>
      <dsp:txXfrm>
        <a:off x="9144761" y="1375708"/>
        <a:ext cx="1299632" cy="15999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098" cy="462721"/>
          </a:xfrm>
          <a:prstGeom prst="rect">
            <a:avLst/>
          </a:prstGeom>
        </p:spPr>
        <p:txBody>
          <a:bodyPr vert="horz" lIns="87468" tIns="43734" rIns="87468" bIns="43734" rtlCol="0"/>
          <a:lstStyle>
            <a:lvl1pPr algn="l">
              <a:defRPr sz="1200"/>
            </a:lvl1pPr>
          </a:lstStyle>
          <a:p>
            <a:r>
              <a:rPr lang="en-US"/>
              <a:t>Nomad Investor Clubs LLC</a:t>
            </a:r>
            <a:endParaRPr lang="en-US" dirty="0"/>
          </a:p>
        </p:txBody>
      </p:sp>
      <p:sp>
        <p:nvSpPr>
          <p:cNvPr id="3" name="Date Placeholder 2"/>
          <p:cNvSpPr>
            <a:spLocks noGrp="1"/>
          </p:cNvSpPr>
          <p:nvPr>
            <p:ph type="dt" sz="quarter" idx="1"/>
          </p:nvPr>
        </p:nvSpPr>
        <p:spPr>
          <a:xfrm>
            <a:off x="3884414" y="2"/>
            <a:ext cx="2972098" cy="462721"/>
          </a:xfrm>
          <a:prstGeom prst="rect">
            <a:avLst/>
          </a:prstGeom>
        </p:spPr>
        <p:txBody>
          <a:bodyPr vert="horz" lIns="87468" tIns="43734" rIns="87468" bIns="43734" rtlCol="0"/>
          <a:lstStyle>
            <a:lvl1pPr algn="r">
              <a:defRPr sz="1200"/>
            </a:lvl1pPr>
          </a:lstStyle>
          <a:p>
            <a:fld id="{0E5E3738-AEE5-4835-8D6F-8B81DE8E17BE}" type="datetime2">
              <a:rPr lang="en-US" smtClean="0"/>
              <a:t>Monday, March 7, 2022</a:t>
            </a:fld>
            <a:endParaRPr lang="en-US" dirty="0"/>
          </a:p>
        </p:txBody>
      </p:sp>
      <p:sp>
        <p:nvSpPr>
          <p:cNvPr id="4" name="Footer Placeholder 3"/>
          <p:cNvSpPr>
            <a:spLocks noGrp="1"/>
          </p:cNvSpPr>
          <p:nvPr>
            <p:ph type="ftr" sz="quarter" idx="2"/>
          </p:nvPr>
        </p:nvSpPr>
        <p:spPr>
          <a:xfrm>
            <a:off x="1" y="8773355"/>
            <a:ext cx="2972098" cy="462720"/>
          </a:xfrm>
          <a:prstGeom prst="rect">
            <a:avLst/>
          </a:prstGeom>
        </p:spPr>
        <p:txBody>
          <a:bodyPr vert="horz" lIns="87468" tIns="43734" rIns="87468" bIns="43734" rtlCol="0" anchor="b"/>
          <a:lstStyle>
            <a:lvl1pPr algn="l">
              <a:defRPr sz="1200"/>
            </a:lvl1pPr>
          </a:lstStyle>
          <a:p>
            <a:r>
              <a:rPr lang="en-US"/>
              <a:t>http://LearnToBeRich.com/</a:t>
            </a:r>
            <a:endParaRPr lang="en-US" dirty="0"/>
          </a:p>
        </p:txBody>
      </p:sp>
      <p:sp>
        <p:nvSpPr>
          <p:cNvPr id="5" name="Slide Number Placeholder 4"/>
          <p:cNvSpPr>
            <a:spLocks noGrp="1"/>
          </p:cNvSpPr>
          <p:nvPr>
            <p:ph type="sldNum" sz="quarter" idx="3"/>
          </p:nvPr>
        </p:nvSpPr>
        <p:spPr>
          <a:xfrm>
            <a:off x="3884414" y="8773355"/>
            <a:ext cx="2972098" cy="462720"/>
          </a:xfrm>
          <a:prstGeom prst="rect">
            <a:avLst/>
          </a:prstGeom>
        </p:spPr>
        <p:txBody>
          <a:bodyPr vert="horz" lIns="87468" tIns="43734" rIns="87468" bIns="43734" rtlCol="0" anchor="b"/>
          <a:lstStyle>
            <a:lvl1pPr algn="r">
              <a:defRPr sz="1200"/>
            </a:lvl1pPr>
          </a:lstStyle>
          <a:p>
            <a:fld id="{48AB44CD-CF1C-446B-BA40-B748F9021E9F}" type="slidenum">
              <a:rPr lang="en-US" smtClean="0"/>
              <a:t>‹#›</a:t>
            </a:fld>
            <a:endParaRPr lang="en-US" dirty="0"/>
          </a:p>
        </p:txBody>
      </p:sp>
    </p:spTree>
    <p:extLst>
      <p:ext uri="{BB962C8B-B14F-4D97-AF65-F5344CB8AC3E}">
        <p14:creationId xmlns:p14="http://schemas.microsoft.com/office/powerpoint/2010/main" val="41061361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7"/>
          </a:xfrm>
          <a:prstGeom prst="rect">
            <a:avLst/>
          </a:prstGeom>
        </p:spPr>
        <p:txBody>
          <a:bodyPr vert="horz" lIns="92463" tIns="46231" rIns="92463" bIns="46231" rtlCol="0"/>
          <a:lstStyle>
            <a:lvl1pPr algn="l">
              <a:defRPr sz="1200"/>
            </a:lvl1pPr>
          </a:lstStyle>
          <a:p>
            <a:r>
              <a:rPr lang="en-US"/>
              <a:t>Nomad Investor Clubs LLC</a:t>
            </a:r>
            <a:endParaRPr lang="en-US" dirty="0"/>
          </a:p>
        </p:txBody>
      </p:sp>
      <p:sp>
        <p:nvSpPr>
          <p:cNvPr id="3" name="Date Placeholder 2"/>
          <p:cNvSpPr>
            <a:spLocks noGrp="1"/>
          </p:cNvSpPr>
          <p:nvPr>
            <p:ph type="dt" idx="1"/>
          </p:nvPr>
        </p:nvSpPr>
        <p:spPr>
          <a:xfrm>
            <a:off x="3884613" y="2"/>
            <a:ext cx="2971800" cy="463407"/>
          </a:xfrm>
          <a:prstGeom prst="rect">
            <a:avLst/>
          </a:prstGeom>
        </p:spPr>
        <p:txBody>
          <a:bodyPr vert="horz" lIns="92463" tIns="46231" rIns="92463" bIns="46231" rtlCol="0"/>
          <a:lstStyle>
            <a:lvl1pPr algn="r">
              <a:defRPr sz="1200"/>
            </a:lvl1pPr>
          </a:lstStyle>
          <a:p>
            <a:fld id="{602AF7F4-291F-4353-A7F4-59A0EF2977D6}" type="datetime2">
              <a:rPr lang="en-US" smtClean="0"/>
              <a:t>Monday, March 7, 2022</a:t>
            </a:fld>
            <a:endParaRPr lang="en-US" dirty="0"/>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2463" tIns="46231" rIns="92463" bIns="46231" rtlCol="0" anchor="ctr"/>
          <a:lstStyle/>
          <a:p>
            <a:endParaRPr lang="en-US" dirty="0"/>
          </a:p>
        </p:txBody>
      </p:sp>
      <p:sp>
        <p:nvSpPr>
          <p:cNvPr id="5" name="Notes Placeholder 4"/>
          <p:cNvSpPr>
            <a:spLocks noGrp="1"/>
          </p:cNvSpPr>
          <p:nvPr>
            <p:ph type="body" sz="quarter" idx="3"/>
          </p:nvPr>
        </p:nvSpPr>
        <p:spPr>
          <a:xfrm>
            <a:off x="685800" y="4444862"/>
            <a:ext cx="5486400" cy="3636705"/>
          </a:xfrm>
          <a:prstGeom prst="rect">
            <a:avLst/>
          </a:prstGeom>
        </p:spPr>
        <p:txBody>
          <a:bodyPr vert="horz" lIns="92463" tIns="46231" rIns="92463"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6"/>
          </a:xfrm>
          <a:prstGeom prst="rect">
            <a:avLst/>
          </a:prstGeom>
        </p:spPr>
        <p:txBody>
          <a:bodyPr vert="horz" lIns="92463" tIns="46231" rIns="92463" bIns="46231" rtlCol="0" anchor="b"/>
          <a:lstStyle>
            <a:lvl1pPr algn="l">
              <a:defRPr sz="1200"/>
            </a:lvl1pPr>
          </a:lstStyle>
          <a:p>
            <a:r>
              <a:rPr lang="en-US"/>
              <a:t>http://LearnToBeRich.com/</a:t>
            </a:r>
            <a:endParaRPr lang="en-US" dirty="0"/>
          </a:p>
        </p:txBody>
      </p:sp>
      <p:sp>
        <p:nvSpPr>
          <p:cNvPr id="7" name="Slide Number Placeholder 6"/>
          <p:cNvSpPr>
            <a:spLocks noGrp="1"/>
          </p:cNvSpPr>
          <p:nvPr>
            <p:ph type="sldNum" sz="quarter" idx="5"/>
          </p:nvPr>
        </p:nvSpPr>
        <p:spPr>
          <a:xfrm>
            <a:off x="3884613" y="8772670"/>
            <a:ext cx="2971800" cy="463406"/>
          </a:xfrm>
          <a:prstGeom prst="rect">
            <a:avLst/>
          </a:prstGeom>
        </p:spPr>
        <p:txBody>
          <a:bodyPr vert="horz" lIns="92463" tIns="46231" rIns="92463" bIns="46231" rtlCol="0" anchor="b"/>
          <a:lstStyle>
            <a:lvl1pPr algn="r">
              <a:defRPr sz="1200"/>
            </a:lvl1pPr>
          </a:lstStyle>
          <a:p>
            <a:fld id="{E3FD637F-9D85-4A9B-9B81-C5132D6B31BC}" type="slidenum">
              <a:rPr lang="en-US" smtClean="0"/>
              <a:t>‹#›</a:t>
            </a:fld>
            <a:endParaRPr lang="en-US" dirty="0"/>
          </a:p>
        </p:txBody>
      </p:sp>
    </p:spTree>
    <p:extLst>
      <p:ext uri="{BB962C8B-B14F-4D97-AF65-F5344CB8AC3E}">
        <p14:creationId xmlns:p14="http://schemas.microsoft.com/office/powerpoint/2010/main" val="10097105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43198">
              <a:defRPr/>
            </a:pPr>
            <a:fld id="{8923B38F-D43B-495E-B6B6-72D403A1250F}" type="slidenum">
              <a:rPr lang="en-US">
                <a:solidFill>
                  <a:prstClr val="black"/>
                </a:solidFill>
                <a:latin typeface="Calibri" panose="020F0502020204030204"/>
              </a:rPr>
              <a:pPr defTabSz="44319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759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Nomad Investor Clubs LLC</a:t>
            </a:r>
            <a:endParaRPr lang="en-US" dirty="0"/>
          </a:p>
        </p:txBody>
      </p:sp>
      <p:sp>
        <p:nvSpPr>
          <p:cNvPr id="5" name="Date Placeholder 4"/>
          <p:cNvSpPr>
            <a:spLocks noGrp="1"/>
          </p:cNvSpPr>
          <p:nvPr>
            <p:ph type="dt" idx="11"/>
          </p:nvPr>
        </p:nvSpPr>
        <p:spPr/>
        <p:txBody>
          <a:bodyPr/>
          <a:lstStyle/>
          <a:p>
            <a:fld id="{DEF7B47E-485D-4640-B610-77A95D3C0102}" type="datetime2">
              <a:rPr lang="en-US" smtClean="0"/>
              <a:t>Monday, March 7, 2022</a:t>
            </a:fld>
            <a:endParaRPr lang="en-US" dirty="0"/>
          </a:p>
        </p:txBody>
      </p:sp>
      <p:sp>
        <p:nvSpPr>
          <p:cNvPr id="6" name="Footer Placeholder 5"/>
          <p:cNvSpPr>
            <a:spLocks noGrp="1"/>
          </p:cNvSpPr>
          <p:nvPr>
            <p:ph type="ftr" sz="quarter" idx="12"/>
          </p:nvPr>
        </p:nvSpPr>
        <p:spPr/>
        <p:txBody>
          <a:bodyPr/>
          <a:lstStyle/>
          <a:p>
            <a:r>
              <a:rPr lang="en-US" dirty="0"/>
              <a:t>http://LearnToBeRich.com/</a:t>
            </a:r>
          </a:p>
        </p:txBody>
      </p:sp>
      <p:sp>
        <p:nvSpPr>
          <p:cNvPr id="7" name="Slide Number Placeholder 6"/>
          <p:cNvSpPr>
            <a:spLocks noGrp="1"/>
          </p:cNvSpPr>
          <p:nvPr>
            <p:ph type="sldNum" sz="quarter" idx="13"/>
          </p:nvPr>
        </p:nvSpPr>
        <p:spPr/>
        <p:txBody>
          <a:bodyPr/>
          <a:lstStyle/>
          <a:p>
            <a:fld id="{E3FD637F-9D85-4A9B-9B81-C5132D6B31BC}" type="slidenum">
              <a:rPr lang="en-US" smtClean="0"/>
              <a:t>3</a:t>
            </a:fld>
            <a:endParaRPr lang="en-US" dirty="0"/>
          </a:p>
        </p:txBody>
      </p:sp>
    </p:spTree>
    <p:extLst>
      <p:ext uri="{BB962C8B-B14F-4D97-AF65-F5344CB8AC3E}">
        <p14:creationId xmlns:p14="http://schemas.microsoft.com/office/powerpoint/2010/main" val="33008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645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29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97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92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2979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534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80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595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59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8917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8584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a:extLst>
              <a:ext uri="{FF2B5EF4-FFF2-40B4-BE49-F238E27FC236}">
                <a16:creationId xmlns:a16="http://schemas.microsoft.com/office/drawing/2014/main" id="{D0109929-5D98-48FA-B520-4A06E0A5C7F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43500" y="6449482"/>
            <a:ext cx="1905000" cy="161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257174-A1C7-4F23-B24E-DDC6054CED77}"/>
              </a:ext>
            </a:extLst>
          </p:cNvPr>
          <p:cNvSpPr txBox="1"/>
          <p:nvPr userDrawn="1"/>
        </p:nvSpPr>
        <p:spPr>
          <a:xfrm>
            <a:off x="4472516" y="6589837"/>
            <a:ext cx="324696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rPr>
              <a:t>© Copyright 2022 Real Estate Financial Planner LLC. All rights reserved.</a:t>
            </a:r>
            <a:endParaRPr lang="en-US" dirty="0">
              <a:solidFill>
                <a:schemeClr val="bg1">
                  <a:lumMod val="50000"/>
                </a:schemeClr>
              </a:solidFill>
            </a:endParaRPr>
          </a:p>
        </p:txBody>
      </p:sp>
    </p:spTree>
    <p:extLst>
      <p:ext uri="{BB962C8B-B14F-4D97-AF65-F5344CB8AC3E}">
        <p14:creationId xmlns:p14="http://schemas.microsoft.com/office/powerpoint/2010/main" val="100674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fp.com/spreadsheet"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refp.com/boo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refp.com/ref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3" Type="http://schemas.openxmlformats.org/officeDocument/2006/relationships/hyperlink" Target="https://refp.com/financing-classe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2" Type="http://schemas.openxmlformats.org/officeDocument/2006/relationships/hyperlink" Target="https://refp.com/establishing-your-buying-criteria-worksho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refp.com/finding-properties-class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3" Type="http://schemas.openxmlformats.org/officeDocument/2006/relationships/hyperlink" Target="https://realestatefinancialplanner.com/spreadsheet/" TargetMode="External"/><Relationship Id="rId2" Type="http://schemas.openxmlformats.org/officeDocument/2006/relationships/hyperlink" Target="https://realestatefinancialplanner.com/analyzing-deals-classes/" TargetMode="External"/><Relationship Id="rId1" Type="http://schemas.openxmlformats.org/officeDocument/2006/relationships/slideLayout" Target="../slideLayouts/slideLayout2.xml"/><Relationship Id="rId5" Type="http://schemas.openxmlformats.org/officeDocument/2006/relationships/hyperlink" Target="https://realestatefinancialplanner.com/rent-comps/" TargetMode="External"/><Relationship Id="rId4" Type="http://schemas.openxmlformats.org/officeDocument/2006/relationships/hyperlink" Target="https://realestatefinancialplanner.com/"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refp.com/spreadshee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2" Type="http://schemas.openxmlformats.org/officeDocument/2006/relationships/hyperlink" Target="https://realestatefinancialplanner.com/real-estate-investor-classes-by-yea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9.xml.rels><?xml version="1.0" encoding="UTF-8" standalone="yes"?>
<Relationships xmlns="http://schemas.openxmlformats.org/package/2006/relationships"><Relationship Id="rId2" Type="http://schemas.openxmlformats.org/officeDocument/2006/relationships/hyperlink" Target="https://refp.com/financing-clas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3.xml.rels><?xml version="1.0" encoding="UTF-8" standalone="yes"?>
<Relationships xmlns="http://schemas.openxmlformats.org/package/2006/relationships"><Relationship Id="rId2" Type="http://schemas.openxmlformats.org/officeDocument/2006/relationships/hyperlink" Target="https://refp.com/financing-classe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5.xml.rels><?xml version="1.0" encoding="UTF-8" standalone="yes"?>
<Relationships xmlns="http://schemas.openxmlformats.org/package/2006/relationships"><Relationship Id="rId2" Type="http://schemas.openxmlformats.org/officeDocument/2006/relationships/hyperlink" Target="https://refp.com/earnest-money/"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7.xml.rels><?xml version="1.0" encoding="UTF-8" standalone="yes"?>
<Relationships xmlns="http://schemas.openxmlformats.org/package/2006/relationships"><Relationship Id="rId2" Type="http://schemas.openxmlformats.org/officeDocument/2006/relationships/hyperlink" Target="https://refp.com/down-payment-classe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9.xml.rels><?xml version="1.0" encoding="UTF-8" standalone="yes"?>
<Relationships xmlns="http://schemas.openxmlformats.org/package/2006/relationships"><Relationship Id="rId3" Type="http://schemas.openxmlformats.org/officeDocument/2006/relationships/hyperlink" Target="https://refp.com/making-offers-classes/" TargetMode="External"/><Relationship Id="rId2" Type="http://schemas.openxmlformats.org/officeDocument/2006/relationships/hyperlink" Target="https://refp.com/sellers-property-disclosure-clas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2.xml.rels><?xml version="1.0" encoding="UTF-8" standalone="yes"?>
<Relationships xmlns="http://schemas.openxmlformats.org/package/2006/relationships"><Relationship Id="rId3" Type="http://schemas.openxmlformats.org/officeDocument/2006/relationships/hyperlink" Target="https://refp.com/looking-at-properties-classes/" TargetMode="External"/><Relationship Id="rId2" Type="http://schemas.openxmlformats.org/officeDocument/2006/relationships/hyperlink" Target="https://refp.com/cape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refp.com/rent-comp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6.xml.rels><?xml version="1.0" encoding="UTF-8" standalone="yes"?>
<Relationships xmlns="http://schemas.openxmlformats.org/package/2006/relationships"><Relationship Id="rId2" Type="http://schemas.openxmlformats.org/officeDocument/2006/relationships/hyperlink" Target="https://realestatefinancialplanner.com/making-offers-classe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8.xml.rels><?xml version="1.0" encoding="UTF-8" standalone="yes"?>
<Relationships xmlns="http://schemas.openxmlformats.org/package/2006/relationships"><Relationship Id="rId2" Type="http://schemas.openxmlformats.org/officeDocument/2006/relationships/hyperlink" Target="https://refp.com/contract-to-close-classe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1.xml.rels><?xml version="1.0" encoding="UTF-8" standalone="yes"?>
<Relationships xmlns="http://schemas.openxmlformats.org/package/2006/relationships"><Relationship Id="rId2" Type="http://schemas.openxmlformats.org/officeDocument/2006/relationships/hyperlink" Target="https://refp.com/closing-classe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19109"/>
            <a:ext cx="10058400" cy="481978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Calibri" panose="020F0502020204030204"/>
                <a:ea typeface="+mn-ea"/>
                <a:cs typeface="+mn-cs"/>
              </a:rPr>
              <a:t>This information is designed to provide accurate and authoritative information with regard to the subject matter covered. It is offered with the understanding that the presenters are not engaged in rendering legal, accounting, or other professional services. If legal advice or other expert advice is required, the services of a competent professional should be sought.</a:t>
            </a:r>
          </a:p>
        </p:txBody>
      </p:sp>
    </p:spTree>
    <p:extLst>
      <p:ext uri="{BB962C8B-B14F-4D97-AF65-F5344CB8AC3E}">
        <p14:creationId xmlns:p14="http://schemas.microsoft.com/office/powerpoint/2010/main" val="66740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Your Real Estate Agent</a:t>
            </a:r>
          </a:p>
        </p:txBody>
      </p:sp>
      <p:sp>
        <p:nvSpPr>
          <p:cNvPr id="3" name="Content Placeholder 2"/>
          <p:cNvSpPr>
            <a:spLocks noGrp="1"/>
          </p:cNvSpPr>
          <p:nvPr>
            <p:ph idx="1"/>
          </p:nvPr>
        </p:nvSpPr>
        <p:spPr/>
        <p:txBody>
          <a:bodyPr>
            <a:normAutofit/>
          </a:bodyPr>
          <a:lstStyle/>
          <a:p>
            <a:r>
              <a:rPr lang="en-US" dirty="0"/>
              <a:t>May be slightly different for your real estate agent (especially in other markets)</a:t>
            </a:r>
          </a:p>
          <a:p>
            <a:pPr lvl="1"/>
            <a:r>
              <a:rPr lang="en-US" dirty="0"/>
              <a:t>I’ll be covering how I’ve traditionally done it</a:t>
            </a:r>
          </a:p>
          <a:p>
            <a:pPr lvl="1"/>
            <a:r>
              <a:rPr lang="en-US" dirty="0"/>
              <a:t>I may also cover some stuff that is very specific to Northern Colorado that your agent may not</a:t>
            </a:r>
          </a:p>
          <a:p>
            <a:r>
              <a:rPr lang="en-US" dirty="0"/>
              <a:t>Ask: How much detail do you want?</a:t>
            </a:r>
          </a:p>
          <a:p>
            <a:pPr lvl="1"/>
            <a:r>
              <a:rPr lang="en-US" dirty="0"/>
              <a:t>It really helps if you go through classes we have</a:t>
            </a:r>
          </a:p>
          <a:p>
            <a:pPr lvl="1"/>
            <a:r>
              <a:rPr lang="en-US" dirty="0"/>
              <a:t>You don’t know what you don’t know: even topics you don’t think you have an interest in, prove to be valuable</a:t>
            </a:r>
          </a:p>
        </p:txBody>
      </p:sp>
    </p:spTree>
    <p:extLst>
      <p:ext uri="{BB962C8B-B14F-4D97-AF65-F5344CB8AC3E}">
        <p14:creationId xmlns:p14="http://schemas.microsoft.com/office/powerpoint/2010/main" val="118459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Meeting with Your Real Estate Agent</a:t>
            </a:r>
            <a:endParaRPr lang="en-US" dirty="0"/>
          </a:p>
        </p:txBody>
      </p:sp>
      <p:sp>
        <p:nvSpPr>
          <p:cNvPr id="3" name="Content Placeholder 2"/>
          <p:cNvSpPr>
            <a:spLocks noGrp="1"/>
          </p:cNvSpPr>
          <p:nvPr>
            <p:ph sz="half" idx="1"/>
          </p:nvPr>
        </p:nvSpPr>
        <p:spPr/>
        <p:txBody>
          <a:bodyPr>
            <a:normAutofit/>
          </a:bodyPr>
          <a:lstStyle/>
          <a:p>
            <a:r>
              <a:rPr lang="en-US" i="1"/>
              <a:t>The World’s Greatest Real Estate Deal Analysis Spreadsheet™</a:t>
            </a:r>
          </a:p>
          <a:p>
            <a:pPr lvl="1"/>
            <a:r>
              <a:rPr lang="en-US">
                <a:hlinkClick r:id="rId2"/>
              </a:rPr>
              <a:t>https://refp.com/spreadsheet</a:t>
            </a:r>
            <a:endParaRPr lang="en-US" dirty="0"/>
          </a:p>
        </p:txBody>
      </p:sp>
      <p:pic>
        <p:nvPicPr>
          <p:cNvPr id="6" name="Content Placeholder 5" descr="Chart, waterfall chart&#10;&#10;Description automatically generated">
            <a:extLst>
              <a:ext uri="{FF2B5EF4-FFF2-40B4-BE49-F238E27FC236}">
                <a16:creationId xmlns:a16="http://schemas.microsoft.com/office/drawing/2014/main" id="{8108EC4F-D25E-47D0-B086-8BA42E274D0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672556"/>
            <a:ext cx="5181600" cy="2657475"/>
          </a:xfrm>
        </p:spPr>
      </p:pic>
    </p:spTree>
    <p:extLst>
      <p:ext uri="{BB962C8B-B14F-4D97-AF65-F5344CB8AC3E}">
        <p14:creationId xmlns:p14="http://schemas.microsoft.com/office/powerpoint/2010/main" val="183920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Your Real Estate Agent</a:t>
            </a:r>
          </a:p>
        </p:txBody>
      </p:sp>
      <p:sp>
        <p:nvSpPr>
          <p:cNvPr id="3" name="Content Placeholder 2"/>
          <p:cNvSpPr>
            <a:spLocks noGrp="1"/>
          </p:cNvSpPr>
          <p:nvPr>
            <p:ph idx="1"/>
          </p:nvPr>
        </p:nvSpPr>
        <p:spPr/>
        <p:txBody>
          <a:bodyPr>
            <a:normAutofit fontScale="92500" lnSpcReduction="20000"/>
          </a:bodyPr>
          <a:lstStyle/>
          <a:p>
            <a:r>
              <a:rPr lang="en-US" dirty="0"/>
              <a:t>Receive a copy of book(s) from me (these have changed over time):</a:t>
            </a:r>
          </a:p>
          <a:p>
            <a:pPr lvl="1"/>
            <a:r>
              <a:rPr lang="en-US" i="1" dirty="0"/>
              <a:t>Northern Colorado Real Estate Advisor</a:t>
            </a:r>
            <a:endParaRPr lang="en-US" dirty="0"/>
          </a:p>
          <a:p>
            <a:pPr lvl="1"/>
            <a:r>
              <a:rPr lang="en-US" i="1" dirty="0"/>
              <a:t>Nomad™</a:t>
            </a:r>
          </a:p>
          <a:p>
            <a:pPr lvl="1"/>
            <a:r>
              <a:rPr lang="en-US" i="1" dirty="0"/>
              <a:t>How to Achieve Financial Independence and Live Your Passion Regardless of Age or Income: 10 Paths To Financial Independence Analyzed</a:t>
            </a:r>
          </a:p>
          <a:p>
            <a:pPr lvl="2"/>
            <a:r>
              <a:rPr lang="en-US" dirty="0">
                <a:hlinkClick r:id="rId2"/>
              </a:rPr>
              <a:t>https://refp.com/book/</a:t>
            </a:r>
            <a:endParaRPr lang="en-US" dirty="0"/>
          </a:p>
          <a:p>
            <a:r>
              <a:rPr lang="en-US" dirty="0"/>
              <a:t>Receive copy of (most often via DocuSign):</a:t>
            </a:r>
          </a:p>
          <a:p>
            <a:pPr lvl="1"/>
            <a:r>
              <a:rPr lang="en-US" dirty="0"/>
              <a:t>Definitions of Working Relationships</a:t>
            </a:r>
          </a:p>
          <a:p>
            <a:pPr lvl="1"/>
            <a:r>
              <a:rPr lang="en-US" dirty="0"/>
              <a:t>Exclusive Right-To-Buy Listing Contract</a:t>
            </a:r>
          </a:p>
          <a:p>
            <a:pPr lvl="1"/>
            <a:r>
              <a:rPr lang="en-US" dirty="0"/>
              <a:t>Professional Services Provided</a:t>
            </a:r>
          </a:p>
          <a:p>
            <a:pPr lvl="1"/>
            <a:r>
              <a:rPr lang="en-US" dirty="0"/>
              <a:t>Brokerage Disclosure Regarding New Construction</a:t>
            </a:r>
          </a:p>
          <a:p>
            <a:r>
              <a:rPr lang="en-US" dirty="0"/>
              <a:t>Other agents may provide you with information about buying and some paperwork to be able to work with you</a:t>
            </a:r>
          </a:p>
          <a:p>
            <a:pPr lvl="1"/>
            <a:endParaRPr lang="en-US" dirty="0"/>
          </a:p>
        </p:txBody>
      </p:sp>
    </p:spTree>
    <p:extLst>
      <p:ext uri="{BB962C8B-B14F-4D97-AF65-F5344CB8AC3E}">
        <p14:creationId xmlns:p14="http://schemas.microsoft.com/office/powerpoint/2010/main" val="210804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23435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09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02831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382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96121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4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Locally</a:t>
            </a:r>
          </a:p>
        </p:txBody>
      </p:sp>
      <p:sp>
        <p:nvSpPr>
          <p:cNvPr id="3" name="Content Placeholder 2"/>
          <p:cNvSpPr>
            <a:spLocks noGrp="1"/>
          </p:cNvSpPr>
          <p:nvPr>
            <p:ph idx="1"/>
          </p:nvPr>
        </p:nvSpPr>
        <p:spPr/>
        <p:txBody>
          <a:bodyPr/>
          <a:lstStyle/>
          <a:p>
            <a:r>
              <a:rPr lang="en-US" dirty="0"/>
              <a:t>Definitions of Working Relationships</a:t>
            </a:r>
          </a:p>
          <a:p>
            <a:r>
              <a:rPr lang="en-US" dirty="0"/>
              <a:t>Exclusive Right-To-Buy Listing Contract</a:t>
            </a:r>
          </a:p>
          <a:p>
            <a:r>
              <a:rPr lang="en-US" dirty="0"/>
              <a:t>Brokerage Disclosure Regarding New Construction </a:t>
            </a:r>
          </a:p>
          <a:p>
            <a:r>
              <a:rPr lang="en-US" dirty="0"/>
              <a:t>Professional Services Provided</a:t>
            </a:r>
          </a:p>
          <a:p>
            <a:endParaRPr lang="en-US" dirty="0"/>
          </a:p>
          <a:p>
            <a:r>
              <a:rPr lang="en-US" dirty="0"/>
              <a:t>These will vary in other real estate markets</a:t>
            </a:r>
          </a:p>
          <a:p>
            <a:endParaRPr lang="en-US" dirty="0"/>
          </a:p>
        </p:txBody>
      </p:sp>
    </p:spTree>
    <p:extLst>
      <p:ext uri="{BB962C8B-B14F-4D97-AF65-F5344CB8AC3E}">
        <p14:creationId xmlns:p14="http://schemas.microsoft.com/office/powerpoint/2010/main" val="213406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fontScale="92500" lnSpcReduction="10000"/>
          </a:bodyPr>
          <a:lstStyle/>
          <a:p>
            <a:r>
              <a:rPr lang="en-US" dirty="0"/>
              <a:t>Where can you see one?</a:t>
            </a:r>
          </a:p>
          <a:p>
            <a:pPr lvl="1"/>
            <a:r>
              <a:rPr lang="en-US" i="1" dirty="0"/>
              <a:t>Northern Colorado Real Estate Advisor</a:t>
            </a:r>
            <a:r>
              <a:rPr lang="en-US" dirty="0"/>
              <a:t> book links to them</a:t>
            </a:r>
          </a:p>
          <a:p>
            <a:pPr lvl="1"/>
            <a:r>
              <a:rPr lang="en-US" dirty="0"/>
              <a:t>Colorado Department of Regulatory Agencies Division of Real Estate website</a:t>
            </a:r>
          </a:p>
          <a:p>
            <a:r>
              <a:rPr lang="en-US" dirty="0"/>
              <a:t>What is it?</a:t>
            </a:r>
          </a:p>
          <a:p>
            <a:pPr lvl="1"/>
            <a:r>
              <a:rPr lang="en-US" dirty="0"/>
              <a:t>Agreement between Buyer(s) and Real Estate Broker outlining:</a:t>
            </a:r>
          </a:p>
          <a:p>
            <a:pPr lvl="2"/>
            <a:r>
              <a:rPr lang="en-US" dirty="0"/>
              <a:t>What you should expect from your Real Estate Broker</a:t>
            </a:r>
          </a:p>
          <a:p>
            <a:pPr lvl="2"/>
            <a:r>
              <a:rPr lang="en-US" dirty="0"/>
              <a:t>What your Real Estate Broker should expect from you</a:t>
            </a:r>
          </a:p>
          <a:p>
            <a:r>
              <a:rPr lang="en-US" dirty="0"/>
              <a:t>Compensation for Real Estate Brokers</a:t>
            </a:r>
          </a:p>
          <a:p>
            <a:pPr lvl="1"/>
            <a:r>
              <a:rPr lang="en-US" dirty="0"/>
              <a:t>It is not set by law and it is negotiable</a:t>
            </a:r>
          </a:p>
          <a:p>
            <a:pPr lvl="1"/>
            <a:r>
              <a:rPr lang="en-US" dirty="0"/>
              <a:t>Practical consideration</a:t>
            </a:r>
          </a:p>
          <a:p>
            <a:r>
              <a:rPr lang="en-US" dirty="0"/>
              <a:t>Our standard Exclusive Right-To-Buy Listing Contract is </a:t>
            </a:r>
            <a:r>
              <a:rPr lang="en-US" u="sng" dirty="0"/>
              <a:t>exclusive</a:t>
            </a:r>
            <a:r>
              <a:rPr lang="en-US" dirty="0"/>
              <a:t> and </a:t>
            </a:r>
            <a:r>
              <a:rPr lang="en-US" u="sng" dirty="0"/>
              <a:t>irrevocable</a:t>
            </a:r>
            <a:r>
              <a:rPr lang="en-US" dirty="0"/>
              <a:t> (by default)</a:t>
            </a:r>
          </a:p>
        </p:txBody>
      </p:sp>
    </p:spTree>
    <p:extLst>
      <p:ext uri="{BB962C8B-B14F-4D97-AF65-F5344CB8AC3E}">
        <p14:creationId xmlns:p14="http://schemas.microsoft.com/office/powerpoint/2010/main" val="400317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fontScale="92500"/>
          </a:bodyPr>
          <a:lstStyle/>
          <a:p>
            <a:r>
              <a:rPr lang="en-US" dirty="0"/>
              <a:t>Listing period</a:t>
            </a:r>
          </a:p>
          <a:p>
            <a:pPr lvl="1"/>
            <a:r>
              <a:rPr lang="en-US" dirty="0"/>
              <a:t>Start date to end date </a:t>
            </a:r>
            <a:r>
              <a:rPr lang="en-US" u="sng" dirty="0"/>
              <a:t>or</a:t>
            </a:r>
          </a:p>
          <a:p>
            <a:pPr lvl="1"/>
            <a:r>
              <a:rPr lang="en-US" dirty="0"/>
              <a:t>Start date to completion of purchase</a:t>
            </a:r>
          </a:p>
          <a:p>
            <a:r>
              <a:rPr lang="en-US" dirty="0"/>
              <a:t>So, you’re committing to either </a:t>
            </a:r>
            <a:r>
              <a:rPr lang="en-US" u="sng" dirty="0"/>
              <a:t>one deal</a:t>
            </a:r>
            <a:r>
              <a:rPr lang="en-US" dirty="0"/>
              <a:t> or the end date</a:t>
            </a:r>
          </a:p>
          <a:p>
            <a:r>
              <a:rPr lang="en-US" dirty="0"/>
              <a:t>Will need new agreement for each property you want to buy</a:t>
            </a:r>
          </a:p>
          <a:p>
            <a:r>
              <a:rPr lang="en-US" dirty="0"/>
              <a:t>I typically use a year, but later in “Additional Provisions” use:</a:t>
            </a:r>
          </a:p>
          <a:p>
            <a:pPr lvl="1"/>
            <a:r>
              <a:rPr lang="en-US" dirty="0"/>
              <a:t>Unilateral version: “Buyer has the right to change end date of this agreement in Section 3.6 at any time with written notice (email is acceptable) to stop working with Broker.”</a:t>
            </a:r>
          </a:p>
          <a:p>
            <a:pPr lvl="1"/>
            <a:r>
              <a:rPr lang="en-US" dirty="0"/>
              <a:t>New bilateral version: “Either party has the right to change the end date of this agreement in Section 3.6 at any time with written notice (email is acceptable).”</a:t>
            </a:r>
          </a:p>
        </p:txBody>
      </p:sp>
    </p:spTree>
    <p:extLst>
      <p:ext uri="{BB962C8B-B14F-4D97-AF65-F5344CB8AC3E}">
        <p14:creationId xmlns:p14="http://schemas.microsoft.com/office/powerpoint/2010/main" val="130010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lstStyle/>
          <a:p>
            <a:r>
              <a:rPr lang="en-US" dirty="0"/>
              <a:t>“3.4. Property. Property means real estate which substantially meets the following requirements or is acceptable to Buyer. </a:t>
            </a:r>
            <a:r>
              <a:rPr lang="en-US" dirty="0">
                <a:solidFill>
                  <a:srgbClr val="0070C0"/>
                </a:solidFill>
              </a:rPr>
              <a:t>Residential property in Northern Colorado</a:t>
            </a:r>
            <a:r>
              <a:rPr lang="en-US" dirty="0"/>
              <a:t>.”</a:t>
            </a:r>
          </a:p>
          <a:p>
            <a:pPr lvl="1"/>
            <a:r>
              <a:rPr lang="en-US" dirty="0"/>
              <a:t>This describes both the geography and types of properties.</a:t>
            </a:r>
          </a:p>
          <a:p>
            <a:pPr lvl="1"/>
            <a:r>
              <a:rPr lang="en-US" dirty="0"/>
              <a:t>May exclude stuff like:</a:t>
            </a:r>
          </a:p>
          <a:p>
            <a:pPr lvl="2"/>
            <a:r>
              <a:rPr lang="en-US" dirty="0"/>
              <a:t>For Sale By Owner (FSBO) – which would include off-market deals like creative financing stuff</a:t>
            </a:r>
          </a:p>
          <a:p>
            <a:pPr lvl="2"/>
            <a:r>
              <a:rPr lang="en-US" dirty="0"/>
              <a:t>Cities your agent won’t cover.</a:t>
            </a:r>
          </a:p>
          <a:p>
            <a:pPr lvl="2"/>
            <a:r>
              <a:rPr lang="en-US" dirty="0"/>
              <a:t>Types of properties your agent is not willing/competent to assist you in buying.</a:t>
            </a:r>
          </a:p>
          <a:p>
            <a:r>
              <a:rPr lang="en-US" dirty="0"/>
              <a:t>Referring you to agents with our areas of specialization</a:t>
            </a:r>
          </a:p>
          <a:p>
            <a:pPr lvl="1"/>
            <a:r>
              <a:rPr lang="en-US" dirty="0">
                <a:hlinkClick r:id="rId2"/>
              </a:rPr>
              <a:t>https://REFP.com/refer/</a:t>
            </a:r>
            <a:endParaRPr lang="en-US" dirty="0"/>
          </a:p>
          <a:p>
            <a:pPr lvl="1"/>
            <a:endParaRPr lang="en-US" dirty="0"/>
          </a:p>
          <a:p>
            <a:pPr lvl="2"/>
            <a:endParaRPr lang="en-US" dirty="0"/>
          </a:p>
          <a:p>
            <a:pPr lvl="1"/>
            <a:endParaRPr lang="en-US" dirty="0"/>
          </a:p>
        </p:txBody>
      </p:sp>
    </p:spTree>
    <p:extLst>
      <p:ext uri="{BB962C8B-B14F-4D97-AF65-F5344CB8AC3E}">
        <p14:creationId xmlns:p14="http://schemas.microsoft.com/office/powerpoint/2010/main" val="411174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D69E2-AF56-4BEB-BB90-6939559A9EC0}"/>
              </a:ext>
            </a:extLst>
          </p:cNvPr>
          <p:cNvSpPr>
            <a:spLocks noGrp="1"/>
          </p:cNvSpPr>
          <p:nvPr>
            <p:ph type="ctrTitle"/>
          </p:nvPr>
        </p:nvSpPr>
        <p:spPr>
          <a:xfrm>
            <a:off x="838200" y="451381"/>
            <a:ext cx="10512552" cy="4066540"/>
          </a:xfrm>
        </p:spPr>
        <p:txBody>
          <a:bodyPr anchor="b">
            <a:normAutofit/>
          </a:bodyPr>
          <a:lstStyle/>
          <a:p>
            <a:pPr algn="l"/>
            <a:r>
              <a:rPr lang="en-US" sz="6600" dirty="0"/>
              <a:t>How to Buy a Rental Property</a:t>
            </a:r>
          </a:p>
        </p:txBody>
      </p:sp>
      <p:sp>
        <p:nvSpPr>
          <p:cNvPr id="3" name="Subtitle 2">
            <a:extLst>
              <a:ext uri="{FF2B5EF4-FFF2-40B4-BE49-F238E27FC236}">
                <a16:creationId xmlns:a16="http://schemas.microsoft.com/office/drawing/2014/main" id="{7A06DADC-7272-456C-A645-8591599F41A7}"/>
              </a:ext>
            </a:extLst>
          </p:cNvPr>
          <p:cNvSpPr>
            <a:spLocks noGrp="1"/>
          </p:cNvSpPr>
          <p:nvPr>
            <p:ph type="subTitle" idx="1"/>
          </p:nvPr>
        </p:nvSpPr>
        <p:spPr>
          <a:xfrm>
            <a:off x="838199" y="4983276"/>
            <a:ext cx="10512552" cy="1126680"/>
          </a:xfrm>
        </p:spPr>
        <p:txBody>
          <a:bodyPr>
            <a:normAutofit/>
          </a:bodyPr>
          <a:lstStyle/>
          <a:p>
            <a:pPr algn="l"/>
            <a:r>
              <a:rPr lang="en-US" dirty="0"/>
              <a:t>James Orr</a:t>
            </a:r>
            <a:br>
              <a:rPr lang="en-US" dirty="0"/>
            </a:br>
            <a:r>
              <a:rPr lang="en-US" dirty="0"/>
              <a:t>jamesorr@gmail.com</a:t>
            </a:r>
            <a:br>
              <a:rPr lang="en-US" dirty="0"/>
            </a:br>
            <a:r>
              <a:rPr lang="en-US" dirty="0"/>
              <a:t>https://RealEstateFinancialPlanner.com</a:t>
            </a:r>
          </a:p>
        </p:txBody>
      </p:sp>
      <p:sp>
        <p:nvSpPr>
          <p:cNvPr id="1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35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What happens if a real estate agent is representing the Seller and you are interested in buying the property with the same agent?</a:t>
            </a:r>
          </a:p>
          <a:p>
            <a:pPr lvl="1"/>
            <a:r>
              <a:rPr lang="en-US" dirty="0"/>
              <a:t>“4.3.1.2. Buyer Agency Unless Brokerage Relationship with Both. If this box is checked, Broker represents Buyer as Buyer’s Agent and must treat the seller as a customer, unless Broker currently has or enters into an agency or Transaction-Brokerage relationship with the seller, in which case Broker must act as a Transaction-Broker.”</a:t>
            </a:r>
          </a:p>
          <a:p>
            <a:r>
              <a:rPr lang="en-US" dirty="0"/>
              <a:t>We will talk about this more when we discuss using one or multiple agents to find deals</a:t>
            </a:r>
          </a:p>
        </p:txBody>
      </p:sp>
    </p:spTree>
    <p:extLst>
      <p:ext uri="{BB962C8B-B14F-4D97-AF65-F5344CB8AC3E}">
        <p14:creationId xmlns:p14="http://schemas.microsoft.com/office/powerpoint/2010/main" val="212435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From section 4.3.2:</a:t>
            </a:r>
          </a:p>
          <a:p>
            <a:pPr lvl="1"/>
            <a:r>
              <a:rPr lang="en-US" dirty="0"/>
              <a:t>A Transaction-Broker must perform the duties described in § 5 and facilitate purchase transactions without being an advocate or agent for either party.</a:t>
            </a:r>
          </a:p>
          <a:p>
            <a:r>
              <a:rPr lang="en-US" dirty="0"/>
              <a:t>I prefer to work with clients as a Buyer’s Agent</a:t>
            </a:r>
          </a:p>
          <a:p>
            <a:r>
              <a:rPr lang="en-US" dirty="0"/>
              <a:t>Whether Buyer’s Agent or Transaction-Broker, Broker must perform Uniform Duties</a:t>
            </a:r>
          </a:p>
          <a:p>
            <a:pPr lvl="1"/>
            <a:r>
              <a:rPr lang="en-US" dirty="0"/>
              <a:t>Buyer’s Agent have some additional duties</a:t>
            </a:r>
          </a:p>
          <a:p>
            <a:endParaRPr lang="en-US" dirty="0"/>
          </a:p>
        </p:txBody>
      </p:sp>
    </p:spTree>
    <p:extLst>
      <p:ext uri="{BB962C8B-B14F-4D97-AF65-F5344CB8AC3E}">
        <p14:creationId xmlns:p14="http://schemas.microsoft.com/office/powerpoint/2010/main" val="414249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Brokerage Firm’s Fee</a:t>
            </a:r>
          </a:p>
        </p:txBody>
      </p:sp>
      <p:sp>
        <p:nvSpPr>
          <p:cNvPr id="3" name="Content Placeholder 2"/>
          <p:cNvSpPr>
            <a:spLocks noGrp="1"/>
          </p:cNvSpPr>
          <p:nvPr>
            <p:ph idx="1"/>
          </p:nvPr>
        </p:nvSpPr>
        <p:spPr/>
        <p:txBody>
          <a:bodyPr>
            <a:normAutofit fontScale="92500" lnSpcReduction="20000"/>
          </a:bodyPr>
          <a:lstStyle/>
          <a:p>
            <a:r>
              <a:rPr lang="en-US" dirty="0"/>
              <a:t>Compensation for Real Estate Brokers</a:t>
            </a:r>
          </a:p>
          <a:p>
            <a:pPr lvl="1"/>
            <a:r>
              <a:rPr lang="en-US" dirty="0"/>
              <a:t>It is not set by law and it is negotiable</a:t>
            </a:r>
          </a:p>
          <a:p>
            <a:pPr lvl="1"/>
            <a:r>
              <a:rPr lang="en-US" dirty="0"/>
              <a:t>Practical consideration</a:t>
            </a:r>
          </a:p>
          <a:p>
            <a:r>
              <a:rPr lang="en-US" dirty="0"/>
              <a:t>For purchase can be paid:</a:t>
            </a:r>
          </a:p>
          <a:p>
            <a:pPr lvl="1"/>
            <a:r>
              <a:rPr lang="en-US" dirty="0"/>
              <a:t>Success Fee</a:t>
            </a:r>
          </a:p>
          <a:p>
            <a:pPr lvl="2"/>
            <a:r>
              <a:rPr lang="en-US" dirty="0"/>
              <a:t>Will discuss more on next slide</a:t>
            </a:r>
          </a:p>
          <a:p>
            <a:pPr lvl="1"/>
            <a:r>
              <a:rPr lang="en-US" dirty="0"/>
              <a:t>Hourly</a:t>
            </a:r>
          </a:p>
          <a:p>
            <a:pPr lvl="1"/>
            <a:r>
              <a:rPr lang="en-US" dirty="0"/>
              <a:t>Retainer</a:t>
            </a:r>
          </a:p>
          <a:p>
            <a:pPr lvl="1"/>
            <a:r>
              <a:rPr lang="en-US" dirty="0"/>
              <a:t>Other</a:t>
            </a:r>
          </a:p>
          <a:p>
            <a:r>
              <a:rPr lang="en-US" dirty="0"/>
              <a:t>Typically, </a:t>
            </a:r>
            <a:r>
              <a:rPr lang="en-US" u="sng" dirty="0"/>
              <a:t>not</a:t>
            </a:r>
            <a:r>
              <a:rPr lang="en-US" dirty="0"/>
              <a:t> down payment PLUS success fee</a:t>
            </a:r>
          </a:p>
          <a:p>
            <a:pPr lvl="1"/>
            <a:r>
              <a:rPr lang="en-US" dirty="0"/>
              <a:t>Exception is: For Sale By Owners</a:t>
            </a:r>
          </a:p>
          <a:p>
            <a:r>
              <a:rPr lang="en-US" dirty="0"/>
              <a:t>There is also a section for getting paid negotiating a lease</a:t>
            </a:r>
          </a:p>
          <a:p>
            <a:endParaRPr lang="en-US" dirty="0"/>
          </a:p>
          <a:p>
            <a:endParaRPr lang="en-US" dirty="0"/>
          </a:p>
        </p:txBody>
      </p:sp>
    </p:spTree>
    <p:extLst>
      <p:ext uri="{BB962C8B-B14F-4D97-AF65-F5344CB8AC3E}">
        <p14:creationId xmlns:p14="http://schemas.microsoft.com/office/powerpoint/2010/main" val="67767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Fee</a:t>
            </a:r>
          </a:p>
        </p:txBody>
      </p:sp>
      <p:sp>
        <p:nvSpPr>
          <p:cNvPr id="3" name="Content Placeholder 2"/>
          <p:cNvSpPr>
            <a:spLocks noGrp="1"/>
          </p:cNvSpPr>
          <p:nvPr>
            <p:ph idx="1"/>
          </p:nvPr>
        </p:nvSpPr>
        <p:spPr/>
        <p:txBody>
          <a:bodyPr>
            <a:normAutofit fontScale="92500" lnSpcReduction="10000"/>
          </a:bodyPr>
          <a:lstStyle/>
          <a:p>
            <a:r>
              <a:rPr lang="en-US" dirty="0"/>
              <a:t>I typically use 3%</a:t>
            </a:r>
          </a:p>
          <a:p>
            <a:pPr lvl="1"/>
            <a:r>
              <a:rPr lang="en-US" dirty="0"/>
              <a:t>If you’re buying a very low cost property (like less than $100,000), I might in some rare circumstances set a minimum</a:t>
            </a:r>
          </a:p>
          <a:p>
            <a:r>
              <a:rPr lang="en-US" dirty="0"/>
              <a:t>“7.1.1.3. When Earned; When Payable – Purchase. The Success Fee is earned by Brokerage Firm upon the Purchase of the Property and is payable upon closing of the transaction. If any transaction fails to close as a result of the seller’s default, with no fault on the part of Buyer, the Success Fee will be waived. If any transaction fails to close as a result of Buyer’s default, in whole or in part, the Success Fee will not be waived; such fee is payable upon Buyer’s default, but not later than the date that the closing of the transaction was to have occurred.”</a:t>
            </a:r>
          </a:p>
          <a:p>
            <a:r>
              <a:rPr lang="en-US" dirty="0"/>
              <a:t>Practical considerations for this…</a:t>
            </a:r>
          </a:p>
          <a:p>
            <a:endParaRPr lang="en-US" dirty="0"/>
          </a:p>
          <a:p>
            <a:pPr lvl="1"/>
            <a:endParaRPr lang="en-US" dirty="0"/>
          </a:p>
        </p:txBody>
      </p:sp>
    </p:spTree>
    <p:extLst>
      <p:ext uri="{BB962C8B-B14F-4D97-AF65-F5344CB8AC3E}">
        <p14:creationId xmlns:p14="http://schemas.microsoft.com/office/powerpoint/2010/main" val="1264083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Pay Brokerage Firm’s Fee</a:t>
            </a:r>
          </a:p>
        </p:txBody>
      </p:sp>
      <p:sp>
        <p:nvSpPr>
          <p:cNvPr id="3" name="Content Placeholder 2"/>
          <p:cNvSpPr>
            <a:spLocks noGrp="1"/>
          </p:cNvSpPr>
          <p:nvPr>
            <p:ph idx="1"/>
          </p:nvPr>
        </p:nvSpPr>
        <p:spPr/>
        <p:txBody>
          <a:bodyPr>
            <a:normAutofit/>
          </a:bodyPr>
          <a:lstStyle/>
          <a:p>
            <a:r>
              <a:rPr lang="en-US" dirty="0"/>
              <a:t>3 Choices (checkboxes in Listing Contract):</a:t>
            </a:r>
          </a:p>
          <a:p>
            <a:pPr lvl="1"/>
            <a:r>
              <a:rPr lang="en-US" dirty="0"/>
              <a:t>“7.3.1. Listing Brokerage Firm or Seller May Pay. Buyer IS Obligated to Pay. Broker is authorized and instructed to request payment of the Brokerage Firm’s fee from the listing brokerage firm or seller. Buyer is obligated to pay any portion of Brokerage Firm’s fee which is not paid by the listing brokerage firm or seller.”</a:t>
            </a:r>
          </a:p>
          <a:p>
            <a:pPr lvl="2"/>
            <a:r>
              <a:rPr lang="en-US" dirty="0"/>
              <a:t>This is what I typically use.</a:t>
            </a:r>
          </a:p>
          <a:p>
            <a:pPr lvl="2"/>
            <a:r>
              <a:rPr lang="en-US" dirty="0"/>
              <a:t>Allows me to negotiate on your behalf to get the Seller or Seller’s Brokerage to pay the fee.</a:t>
            </a:r>
          </a:p>
          <a:p>
            <a:pPr lvl="2"/>
            <a:r>
              <a:rPr lang="en-US" dirty="0"/>
              <a:t>Without this being selected I am not allowed to ask to negotiate that on your behalf.</a:t>
            </a:r>
          </a:p>
          <a:p>
            <a:pPr lvl="1"/>
            <a:endParaRPr lang="en-US" dirty="0"/>
          </a:p>
        </p:txBody>
      </p:sp>
    </p:spTree>
    <p:extLst>
      <p:ext uri="{BB962C8B-B14F-4D97-AF65-F5344CB8AC3E}">
        <p14:creationId xmlns:p14="http://schemas.microsoft.com/office/powerpoint/2010/main" val="151047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Pay Brokerage Firm’s Fee</a:t>
            </a:r>
          </a:p>
        </p:txBody>
      </p:sp>
      <p:sp>
        <p:nvSpPr>
          <p:cNvPr id="3" name="Content Placeholder 2"/>
          <p:cNvSpPr>
            <a:spLocks noGrp="1"/>
          </p:cNvSpPr>
          <p:nvPr>
            <p:ph idx="1"/>
          </p:nvPr>
        </p:nvSpPr>
        <p:spPr/>
        <p:txBody>
          <a:bodyPr/>
          <a:lstStyle/>
          <a:p>
            <a:pPr lvl="1"/>
            <a:r>
              <a:rPr lang="en-US" dirty="0"/>
              <a:t>“7.3.2. Buyer Will Pay. Buyer is obligated to pay Brokerage Firm’s fee.”</a:t>
            </a:r>
          </a:p>
          <a:p>
            <a:pPr lvl="2"/>
            <a:r>
              <a:rPr lang="en-US" dirty="0"/>
              <a:t>Might use this if we are buying outside the MLS.</a:t>
            </a:r>
          </a:p>
          <a:p>
            <a:pPr lvl="1"/>
            <a:r>
              <a:rPr lang="en-US" dirty="0"/>
              <a:t>“7.3.3. Listing Brokerage Firm or Seller May Pay. Buyer is NOT Obligated to Pay. Broker is authorized to obtain payment of Brokerage Firm’s fee from the listing brokerage firm or seller. Provided Buyer has fulfilled Buyer’s obligations in this Buyer Listing Contract, Buyer is not obligated to pay Brokerage Firm’s fee.”</a:t>
            </a:r>
          </a:p>
          <a:p>
            <a:r>
              <a:rPr lang="en-US" dirty="0"/>
              <a:t>If no box is checked above, then § 7.3.3 (Buyer is NOT Obligated to Pay) will apply.</a:t>
            </a:r>
          </a:p>
        </p:txBody>
      </p:sp>
    </p:spTree>
    <p:extLst>
      <p:ext uri="{BB962C8B-B14F-4D97-AF65-F5344CB8AC3E}">
        <p14:creationId xmlns:p14="http://schemas.microsoft.com/office/powerpoint/2010/main" val="424535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if these cost the same?</a:t>
            </a:r>
          </a:p>
        </p:txBody>
      </p:sp>
      <p:pic>
        <p:nvPicPr>
          <p:cNvPr id="7" name="Content Placeholder 6" descr="http://fc07.deviantart.net/fs70/i/2010/199/1/b/Lamborghini_Render_by_MoTiioNzz.pn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04088" y="2057798"/>
            <a:ext cx="5294376" cy="3063239"/>
          </a:xfrm>
          <a:prstGeom prst="rect">
            <a:avLst/>
          </a:prstGeom>
          <a:noFill/>
          <a:ln>
            <a:noFill/>
          </a:ln>
        </p:spPr>
      </p:pic>
      <p:pic>
        <p:nvPicPr>
          <p:cNvPr id="8" name="Content Placeholder 7" descr="http://mjautorecycling.com/wp-content/uploads/2011/03/cash-for-cars-e1301937523247.png"/>
          <p:cNvPicPr>
            <a:picLocks noGrp="1"/>
          </p:cNvPicPr>
          <p:nvPr>
            <p:ph sz="half" idx="2"/>
          </p:nvPr>
        </p:nvPicPr>
        <p:blipFill rotWithShape="1">
          <a:blip r:embed="rId3" cstate="print">
            <a:extLst>
              <a:ext uri="{28A0092B-C50C-407E-A947-70E740481C1C}">
                <a14:useLocalDpi xmlns:a14="http://schemas.microsoft.com/office/drawing/2010/main" val="0"/>
              </a:ext>
            </a:extLst>
          </a:blip>
          <a:srcRect b="10975"/>
          <a:stretch/>
        </p:blipFill>
        <p:spPr bwMode="auto">
          <a:xfrm>
            <a:off x="5998464" y="1884459"/>
            <a:ext cx="5181600" cy="348307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609600" y="5706620"/>
            <a:ext cx="10972800" cy="830997"/>
          </a:xfrm>
          <a:prstGeom prst="rect">
            <a:avLst/>
          </a:prstGeom>
          <a:noFill/>
        </p:spPr>
        <p:txBody>
          <a:bodyPr wrap="square" rtlCol="0">
            <a:spAutoFit/>
          </a:bodyPr>
          <a:lstStyle/>
          <a:p>
            <a:pPr algn="ctr"/>
            <a:r>
              <a:rPr lang="en-US" sz="2400" b="1" dirty="0">
                <a:solidFill>
                  <a:srgbClr val="FF0000"/>
                </a:solidFill>
              </a:rPr>
              <a:t>If these were real estate brokers: when buying a home, they often do cost the same.</a:t>
            </a:r>
          </a:p>
        </p:txBody>
      </p:sp>
    </p:spTree>
    <p:extLst>
      <p:ext uri="{BB962C8B-B14F-4D97-AF65-F5344CB8AC3E}">
        <p14:creationId xmlns:p14="http://schemas.microsoft.com/office/powerpoint/2010/main" val="123667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Holdover period</a:t>
            </a:r>
          </a:p>
          <a:p>
            <a:pPr lvl="1"/>
            <a:r>
              <a:rPr lang="en-US" dirty="0"/>
              <a:t>Deals with when agreement ends and the Brokerage Firms’ Fee</a:t>
            </a:r>
          </a:p>
          <a:p>
            <a:pPr lvl="1"/>
            <a:r>
              <a:rPr lang="en-US" dirty="0"/>
              <a:t>Typically a commission is owed if they negotiated or sent you the property and you end up buying it within 90 days</a:t>
            </a:r>
          </a:p>
          <a:p>
            <a:pPr lvl="1"/>
            <a:r>
              <a:rPr lang="en-US" dirty="0"/>
              <a:t>The checkbox determines whether a commission is due even if you end up working with another Real Estate Broker and they also want a commission</a:t>
            </a:r>
          </a:p>
        </p:txBody>
      </p:sp>
    </p:spTree>
    <p:extLst>
      <p:ext uri="{BB962C8B-B14F-4D97-AF65-F5344CB8AC3E}">
        <p14:creationId xmlns:p14="http://schemas.microsoft.com/office/powerpoint/2010/main" val="150479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Limitation on third-party compensation (kickbacks, </a:t>
            </a:r>
            <a:r>
              <a:rPr lang="en-US" dirty="0" err="1"/>
              <a:t>etc</a:t>
            </a:r>
            <a:r>
              <a:rPr lang="en-US" dirty="0"/>
              <a:t>)</a:t>
            </a:r>
          </a:p>
          <a:p>
            <a:pPr lvl="1"/>
            <a:r>
              <a:rPr lang="en-US" dirty="0"/>
              <a:t>I can’t do it unless you give me written consent</a:t>
            </a:r>
          </a:p>
          <a:p>
            <a:pPr lvl="1"/>
            <a:r>
              <a:rPr lang="en-US" dirty="0"/>
              <a:t>Affiliated Business Relationship disclosures from other Real Estate Brokerages</a:t>
            </a:r>
          </a:p>
          <a:p>
            <a:r>
              <a:rPr lang="en-US" dirty="0"/>
              <a:t>Buyer’s obligations to Broker</a:t>
            </a:r>
          </a:p>
          <a:p>
            <a:pPr lvl="1"/>
            <a:r>
              <a:rPr lang="en-US" dirty="0"/>
              <a:t>Conduct all negotiations through Broker</a:t>
            </a:r>
          </a:p>
          <a:p>
            <a:pPr lvl="1"/>
            <a:r>
              <a:rPr lang="en-US" dirty="0"/>
              <a:t>Refer all communications received from brokers, prospective sellers or any other source to Broker</a:t>
            </a:r>
          </a:p>
          <a:p>
            <a:pPr lvl="1"/>
            <a:r>
              <a:rPr lang="en-US" dirty="0"/>
              <a:t>Are you working with any other broker?</a:t>
            </a:r>
          </a:p>
          <a:p>
            <a:pPr lvl="2"/>
            <a:r>
              <a:rPr lang="en-US" dirty="0"/>
              <a:t>Will talk about that on a later slide</a:t>
            </a:r>
          </a:p>
        </p:txBody>
      </p:sp>
    </p:spTree>
    <p:extLst>
      <p:ext uri="{BB962C8B-B14F-4D97-AF65-F5344CB8AC3E}">
        <p14:creationId xmlns:p14="http://schemas.microsoft.com/office/powerpoint/2010/main" val="401265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Cancel</a:t>
            </a:r>
          </a:p>
        </p:txBody>
      </p:sp>
      <p:sp>
        <p:nvSpPr>
          <p:cNvPr id="3" name="Content Placeholder 2"/>
          <p:cNvSpPr>
            <a:spLocks noGrp="1"/>
          </p:cNvSpPr>
          <p:nvPr>
            <p:ph idx="1"/>
          </p:nvPr>
        </p:nvSpPr>
        <p:spPr/>
        <p:txBody>
          <a:bodyPr>
            <a:normAutofit fontScale="92500" lnSpcReduction="10000"/>
          </a:bodyPr>
          <a:lstStyle/>
          <a:p>
            <a:r>
              <a:rPr lang="en-US" dirty="0"/>
              <a:t>The defaults are:</a:t>
            </a:r>
          </a:p>
          <a:p>
            <a:pPr lvl="1"/>
            <a:r>
              <a:rPr lang="en-US" dirty="0"/>
              <a:t>“10.1. Right of Buyer to Cancel. In the event </a:t>
            </a:r>
            <a:r>
              <a:rPr lang="en-US" dirty="0">
                <a:solidFill>
                  <a:srgbClr val="FF0000"/>
                </a:solidFill>
              </a:rPr>
              <a:t>Broker defaults</a:t>
            </a:r>
            <a:r>
              <a:rPr lang="en-US" dirty="0"/>
              <a:t> under this Buyer Listing Contract, Buyer has the right to cancel this Buyer Listing Contract, </a:t>
            </a:r>
            <a:r>
              <a:rPr lang="en-US" dirty="0">
                <a:solidFill>
                  <a:srgbClr val="0070C0"/>
                </a:solidFill>
              </a:rPr>
              <a:t>including all rights of Brokerage Firm to any compensation if the Buyer Agency box at the top of page 1 is checked</a:t>
            </a:r>
            <a:r>
              <a:rPr lang="en-US" dirty="0"/>
              <a:t>. Examples of a Broker default include, but are not limited to (1) abandonment of Buyer, (2) failure to fulfill all material obligations of Broker and (3) failure to fulfill all material Uniform Duties (§ 5) or, if the Buyer Agency box at the top of page 1 is checked, the failure to fulfill all material Additional Duties Of Buyer’s Agent (§ 6). Any rights of Buyer that accrued prior to cancellation will survive such cancellation.”</a:t>
            </a:r>
          </a:p>
          <a:p>
            <a:pPr lvl="1"/>
            <a:r>
              <a:rPr lang="en-US" dirty="0"/>
              <a:t>“10.2. Right of Broker to Cancel. Brokerage Firm may cancel this Buyer Listing Contract upon written notice to Buyer if Buyer fails to reasonably cooperate with Broker or Buyer defaults under this Buyer Listing Contract. Any rights of Brokerage Firm that accrued prior to cancellation will survive such cancellation.”</a:t>
            </a:r>
          </a:p>
        </p:txBody>
      </p:sp>
    </p:spTree>
    <p:extLst>
      <p:ext uri="{BB962C8B-B14F-4D97-AF65-F5344CB8AC3E}">
        <p14:creationId xmlns:p14="http://schemas.microsoft.com/office/powerpoint/2010/main" val="255033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t>
            </a:r>
            <a:r>
              <a:rPr lang="en-US" b="1" dirty="0">
                <a:solidFill>
                  <a:schemeClr val="accent6"/>
                </a:solidFill>
              </a:rPr>
              <a:t>via Chat</a:t>
            </a:r>
          </a:p>
        </p:txBody>
      </p:sp>
      <p:sp>
        <p:nvSpPr>
          <p:cNvPr id="3" name="Content Placeholder 2"/>
          <p:cNvSpPr>
            <a:spLocks noGrp="1"/>
          </p:cNvSpPr>
          <p:nvPr>
            <p:ph idx="1"/>
          </p:nvPr>
        </p:nvSpPr>
        <p:spPr/>
        <p:txBody>
          <a:bodyPr>
            <a:normAutofit/>
          </a:bodyPr>
          <a:lstStyle/>
          <a:p>
            <a:r>
              <a:rPr lang="en-US" b="1" dirty="0">
                <a:solidFill>
                  <a:schemeClr val="accent3"/>
                </a:solidFill>
              </a:rPr>
              <a:t>Pro Tip:</a:t>
            </a:r>
            <a:r>
              <a:rPr lang="en-US" dirty="0"/>
              <a:t> Make sure you send to “Everyone”</a:t>
            </a:r>
          </a:p>
          <a:p>
            <a:r>
              <a:rPr lang="en-US" dirty="0"/>
              <a:t>Who are you and where are you from? </a:t>
            </a:r>
          </a:p>
          <a:p>
            <a:r>
              <a:rPr lang="en-US" dirty="0"/>
              <a:t>What’s been your excuse for not buying a rental property?</a:t>
            </a:r>
          </a:p>
          <a:p>
            <a:pPr lvl="1"/>
            <a:r>
              <a:rPr lang="en-US" dirty="0"/>
              <a:t>And, let’s see if we can make sure we cover solutions for that tonight.</a:t>
            </a:r>
          </a:p>
          <a:p>
            <a:endParaRPr lang="en-US" dirty="0"/>
          </a:p>
          <a:p>
            <a:pPr marL="0" indent="0">
              <a:buNone/>
            </a:pPr>
            <a:r>
              <a:rPr lang="en-US" b="1" dirty="0">
                <a:solidFill>
                  <a:schemeClr val="accent3"/>
                </a:solidFill>
              </a:rPr>
              <a:t>Got questions? </a:t>
            </a:r>
            <a:r>
              <a:rPr lang="en-US" dirty="0"/>
              <a:t>If you have questions for the webinar, use the chat interface.</a:t>
            </a:r>
          </a:p>
        </p:txBody>
      </p:sp>
    </p:spTree>
    <p:extLst>
      <p:ext uri="{BB962C8B-B14F-4D97-AF65-F5344CB8AC3E}">
        <p14:creationId xmlns:p14="http://schemas.microsoft.com/office/powerpoint/2010/main" val="3988569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of 3</a:t>
            </a:r>
            <a:r>
              <a:rPr lang="en-US" baseline="30000" dirty="0"/>
              <a:t>rd</a:t>
            </a:r>
            <a:r>
              <a:rPr lang="en-US" dirty="0"/>
              <a:t> Party Services/Products</a:t>
            </a:r>
          </a:p>
        </p:txBody>
      </p:sp>
      <p:sp>
        <p:nvSpPr>
          <p:cNvPr id="3" name="Content Placeholder 2"/>
          <p:cNvSpPr>
            <a:spLocks noGrp="1"/>
          </p:cNvSpPr>
          <p:nvPr>
            <p:ph idx="1"/>
          </p:nvPr>
        </p:nvSpPr>
        <p:spPr/>
        <p:txBody>
          <a:bodyPr>
            <a:normAutofit/>
          </a:bodyPr>
          <a:lstStyle/>
          <a:p>
            <a:r>
              <a:rPr lang="en-US" dirty="0"/>
              <a:t>“11. COSTS OF SERVICES OR PRODUCTS OBTAINED FROM OUTSIDE SOURCES. Broker will not obtain or order products or services from outside sources unless Buyer has agreed to pay for them promptly when due (e.g., surveys, radon tests, soil tests, title reports, engineering studies, property inspections). Neither Broker nor Brokerage Firm is obligated to advance funds for Buyer. Buyer must reimburse Brokerage Firm for payments made by Brokerage Firm for such products or services authorized by Buyer.”</a:t>
            </a:r>
          </a:p>
        </p:txBody>
      </p:sp>
    </p:spTree>
    <p:extLst>
      <p:ext uri="{BB962C8B-B14F-4D97-AF65-F5344CB8AC3E}">
        <p14:creationId xmlns:p14="http://schemas.microsoft.com/office/powerpoint/2010/main" val="71206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“12.2. Showing Properties. Buyer acknowledges that Broker has explained the possible methods used by listing brokers and sellers to show properties, and the limitations (if any) on Buyer and Broker being able to access properties due to such methods.”</a:t>
            </a:r>
          </a:p>
          <a:p>
            <a:r>
              <a:rPr lang="en-US" dirty="0"/>
              <a:t>Broker, through Brokerage Firm, has access to the following multiple listing services and property information services:</a:t>
            </a:r>
          </a:p>
          <a:p>
            <a:pPr lvl="1"/>
            <a:r>
              <a:rPr lang="en-US" dirty="0"/>
              <a:t>I have access to IRES and METROLIST via IRES</a:t>
            </a:r>
          </a:p>
        </p:txBody>
      </p:sp>
    </p:spTree>
    <p:extLst>
      <p:ext uri="{BB962C8B-B14F-4D97-AF65-F5344CB8AC3E}">
        <p14:creationId xmlns:p14="http://schemas.microsoft.com/office/powerpoint/2010/main" val="85989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fontScale="92500"/>
          </a:bodyPr>
          <a:lstStyle/>
          <a:p>
            <a:r>
              <a:rPr lang="en-US" dirty="0"/>
              <a:t>Can I disclose your identity?</a:t>
            </a:r>
          </a:p>
          <a:p>
            <a:pPr lvl="1"/>
            <a:r>
              <a:rPr lang="en-US" dirty="0"/>
              <a:t>For example, if you’re </a:t>
            </a:r>
            <a:r>
              <a:rPr lang="en-US" dirty="0" err="1"/>
              <a:t>WalMart</a:t>
            </a:r>
            <a:r>
              <a:rPr lang="en-US" dirty="0"/>
              <a:t> you may want to have an agent buy without having the Seller know who you are lest they triple the price when they find out you’re buying to build a new store</a:t>
            </a:r>
          </a:p>
          <a:p>
            <a:r>
              <a:rPr lang="en-US" dirty="0"/>
              <a:t>“14. DISCLOSURE OF SETTLEMENT SERVICE COSTS. Buyer acknowledges that costs, quality, and extent of service vary between different settlement service providers (e.g., attorneys, lenders, inspectors and title companies).”</a:t>
            </a:r>
          </a:p>
          <a:p>
            <a:r>
              <a:rPr lang="en-US" dirty="0"/>
              <a:t>“15. NONDISCRIMINATION. The parties agree not to discriminate unlawfully against any prospective seller because of the race, creed, color, sex, sexual orientation, marital status, familial status, physical or mental disability, handicap, religion, national origin or ancestry of such person.”</a:t>
            </a:r>
          </a:p>
          <a:p>
            <a:endParaRPr lang="en-US" dirty="0"/>
          </a:p>
        </p:txBody>
      </p:sp>
    </p:spTree>
    <p:extLst>
      <p:ext uri="{BB962C8B-B14F-4D97-AF65-F5344CB8AC3E}">
        <p14:creationId xmlns:p14="http://schemas.microsoft.com/office/powerpoint/2010/main" val="2034981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“16. RECOMMENDATION OF LEGAL AND TAX COUNSEL. By signing this document, Buyer acknowledges that Broker has advised that this document has important legal consequences and has recommended consultation with legal and tax or other counsel  before signing this Buyer Listing Contract.”</a:t>
            </a:r>
          </a:p>
          <a:p>
            <a:r>
              <a:rPr lang="en-US" dirty="0"/>
              <a:t>You’re agreeing to Mediation.</a:t>
            </a:r>
          </a:p>
          <a:p>
            <a:r>
              <a:rPr lang="en-US" dirty="0"/>
              <a:t>“18. ATTORNEY FEES. In the event of any arbitration or litigation relating to this Buyer Listing Contract, the arbitrator or court must award to the prevailing party all reasonable costs and expenses, including attorney and legal fees.”</a:t>
            </a:r>
          </a:p>
        </p:txBody>
      </p:sp>
    </p:spTree>
    <p:extLst>
      <p:ext uri="{BB962C8B-B14F-4D97-AF65-F5344CB8AC3E}">
        <p14:creationId xmlns:p14="http://schemas.microsoft.com/office/powerpoint/2010/main" val="1742386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Exclusive Right-To-Buy Listing Contract</a:t>
            </a:r>
          </a:p>
        </p:txBody>
      </p:sp>
      <p:sp>
        <p:nvSpPr>
          <p:cNvPr id="3" name="Content Placeholder 2"/>
          <p:cNvSpPr>
            <a:spLocks noGrp="1"/>
          </p:cNvSpPr>
          <p:nvPr>
            <p:ph idx="1"/>
          </p:nvPr>
        </p:nvSpPr>
        <p:spPr/>
        <p:txBody>
          <a:bodyPr>
            <a:normAutofit/>
          </a:bodyPr>
          <a:lstStyle/>
          <a:p>
            <a:r>
              <a:rPr lang="en-US" dirty="0"/>
              <a:t>Additional Provisions</a:t>
            </a:r>
          </a:p>
          <a:p>
            <a:pPr lvl="1"/>
            <a:r>
              <a:rPr lang="en-US" dirty="0"/>
              <a:t>Unilateral version: “Buyer has the right to change end date of this agreement in Section 3.6 at any time with written notice (email is acceptable) to stop working with Broker.”</a:t>
            </a:r>
          </a:p>
          <a:p>
            <a:pPr lvl="1"/>
            <a:r>
              <a:rPr lang="en-US" dirty="0"/>
              <a:t>New bilateral version: “Either party has the right to change the end date of this agreement in Section 3.6 at any time with written notice (email is acceptable).”</a:t>
            </a:r>
          </a:p>
          <a:p>
            <a:pPr marL="457200" lvl="1" indent="0">
              <a:buNone/>
            </a:pPr>
            <a:endParaRPr lang="en-US" dirty="0"/>
          </a:p>
        </p:txBody>
      </p:sp>
    </p:spTree>
    <p:extLst>
      <p:ext uri="{BB962C8B-B14F-4D97-AF65-F5344CB8AC3E}">
        <p14:creationId xmlns:p14="http://schemas.microsoft.com/office/powerpoint/2010/main" val="334565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Exclusively With One Agent</a:t>
            </a:r>
          </a:p>
        </p:txBody>
      </p:sp>
      <p:sp>
        <p:nvSpPr>
          <p:cNvPr id="4" name="Text Placeholder 3"/>
          <p:cNvSpPr>
            <a:spLocks noGrp="1"/>
          </p:cNvSpPr>
          <p:nvPr>
            <p:ph type="body" idx="1"/>
          </p:nvPr>
        </p:nvSpPr>
        <p:spPr/>
        <p:txBody>
          <a:bodyPr/>
          <a:lstStyle/>
          <a:p>
            <a:r>
              <a:rPr lang="en-US" dirty="0"/>
              <a:t>Benefits</a:t>
            </a:r>
          </a:p>
        </p:txBody>
      </p:sp>
      <p:sp>
        <p:nvSpPr>
          <p:cNvPr id="3" name="Content Placeholder 2"/>
          <p:cNvSpPr>
            <a:spLocks noGrp="1"/>
          </p:cNvSpPr>
          <p:nvPr>
            <p:ph sz="half" idx="2"/>
          </p:nvPr>
        </p:nvSpPr>
        <p:spPr/>
        <p:txBody>
          <a:bodyPr numCol="1">
            <a:normAutofit fontScale="92500" lnSpcReduction="20000"/>
          </a:bodyPr>
          <a:lstStyle/>
          <a:p>
            <a:r>
              <a:rPr lang="en-US" dirty="0"/>
              <a:t>Buyer’s Agent is obligated to send you deals that match your criteria</a:t>
            </a:r>
          </a:p>
          <a:p>
            <a:pPr lvl="1"/>
            <a:r>
              <a:rPr lang="en-US" dirty="0"/>
              <a:t>Shouldn’t keep properties “secret” for best clients</a:t>
            </a:r>
          </a:p>
          <a:p>
            <a:pPr lvl="1"/>
            <a:r>
              <a:rPr lang="en-US" dirty="0"/>
              <a:t>“Promoting the interests of Buyer with the utmost good faith, loyalty and fidelity;”</a:t>
            </a:r>
          </a:p>
          <a:p>
            <a:r>
              <a:rPr lang="en-US" dirty="0"/>
              <a:t>As you do multiple transactions, I can do some pretty amazing things for clients like write strong letters and make your case for the Seller accepting the deal</a:t>
            </a:r>
          </a:p>
          <a:p>
            <a:endParaRPr lang="en-US" dirty="0"/>
          </a:p>
          <a:p>
            <a:pPr lvl="1"/>
            <a:endParaRPr lang="en-US" dirty="0"/>
          </a:p>
          <a:p>
            <a:endParaRPr lang="en-US" dirty="0"/>
          </a:p>
        </p:txBody>
      </p:sp>
      <p:sp>
        <p:nvSpPr>
          <p:cNvPr id="5" name="Text Placeholder 4"/>
          <p:cNvSpPr>
            <a:spLocks noGrp="1"/>
          </p:cNvSpPr>
          <p:nvPr>
            <p:ph type="body" sz="quarter" idx="3"/>
          </p:nvPr>
        </p:nvSpPr>
        <p:spPr/>
        <p:txBody>
          <a:bodyPr/>
          <a:lstStyle/>
          <a:p>
            <a:r>
              <a:rPr lang="en-US" dirty="0"/>
              <a:t>Downsides</a:t>
            </a:r>
          </a:p>
        </p:txBody>
      </p:sp>
      <p:sp>
        <p:nvSpPr>
          <p:cNvPr id="6" name="Content Placeholder 5"/>
          <p:cNvSpPr>
            <a:spLocks noGrp="1"/>
          </p:cNvSpPr>
          <p:nvPr>
            <p:ph sz="quarter" idx="4"/>
          </p:nvPr>
        </p:nvSpPr>
        <p:spPr/>
        <p:txBody>
          <a:bodyPr/>
          <a:lstStyle/>
          <a:p>
            <a:r>
              <a:rPr lang="en-US" dirty="0"/>
              <a:t>Each agent has a limited view of the world</a:t>
            </a:r>
          </a:p>
          <a:p>
            <a:r>
              <a:rPr lang="en-US" dirty="0"/>
              <a:t>Each agent has different areas of expertise and knowledge levels</a:t>
            </a:r>
          </a:p>
        </p:txBody>
      </p:sp>
    </p:spTree>
    <p:extLst>
      <p:ext uri="{BB962C8B-B14F-4D97-AF65-F5344CB8AC3E}">
        <p14:creationId xmlns:p14="http://schemas.microsoft.com/office/powerpoint/2010/main" val="1155035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Multiple Agents</a:t>
            </a:r>
          </a:p>
        </p:txBody>
      </p:sp>
      <p:sp>
        <p:nvSpPr>
          <p:cNvPr id="4" name="Text Placeholder 3"/>
          <p:cNvSpPr>
            <a:spLocks noGrp="1"/>
          </p:cNvSpPr>
          <p:nvPr>
            <p:ph type="body" idx="1"/>
          </p:nvPr>
        </p:nvSpPr>
        <p:spPr/>
        <p:txBody>
          <a:bodyPr/>
          <a:lstStyle/>
          <a:p>
            <a:r>
              <a:rPr lang="en-US" dirty="0"/>
              <a:t>Benefits</a:t>
            </a:r>
          </a:p>
        </p:txBody>
      </p:sp>
      <p:sp>
        <p:nvSpPr>
          <p:cNvPr id="3" name="Content Placeholder 2"/>
          <p:cNvSpPr>
            <a:spLocks noGrp="1"/>
          </p:cNvSpPr>
          <p:nvPr>
            <p:ph sz="half" idx="2"/>
          </p:nvPr>
        </p:nvSpPr>
        <p:spPr/>
        <p:txBody>
          <a:bodyPr numCol="1">
            <a:normAutofit/>
          </a:bodyPr>
          <a:lstStyle/>
          <a:p>
            <a:r>
              <a:rPr lang="en-US" dirty="0"/>
              <a:t>Might get more exposure to inside deals</a:t>
            </a:r>
          </a:p>
          <a:p>
            <a:pPr lvl="1"/>
            <a:r>
              <a:rPr lang="en-US" dirty="0"/>
              <a:t>Inside deals might violate fiduciary obligations to Seller by the Seller’s Broker</a:t>
            </a:r>
          </a:p>
          <a:p>
            <a:r>
              <a:rPr lang="en-US" dirty="0"/>
              <a:t>People believe they may see more deals</a:t>
            </a:r>
          </a:p>
        </p:txBody>
      </p:sp>
      <p:sp>
        <p:nvSpPr>
          <p:cNvPr id="5" name="Text Placeholder 4"/>
          <p:cNvSpPr>
            <a:spLocks noGrp="1"/>
          </p:cNvSpPr>
          <p:nvPr>
            <p:ph type="body" sz="quarter" idx="3"/>
          </p:nvPr>
        </p:nvSpPr>
        <p:spPr/>
        <p:txBody>
          <a:bodyPr/>
          <a:lstStyle/>
          <a:p>
            <a:r>
              <a:rPr lang="en-US" dirty="0"/>
              <a:t>Downsides</a:t>
            </a:r>
          </a:p>
        </p:txBody>
      </p:sp>
      <p:sp>
        <p:nvSpPr>
          <p:cNvPr id="6" name="Content Placeholder 5"/>
          <p:cNvSpPr>
            <a:spLocks noGrp="1"/>
          </p:cNvSpPr>
          <p:nvPr>
            <p:ph sz="quarter" idx="4"/>
          </p:nvPr>
        </p:nvSpPr>
        <p:spPr/>
        <p:txBody>
          <a:bodyPr>
            <a:normAutofit fontScale="85000" lnSpcReduction="10000"/>
          </a:bodyPr>
          <a:lstStyle/>
          <a:p>
            <a:r>
              <a:rPr lang="en-US" dirty="0"/>
              <a:t>Because you have loose relationships with multiple agents, they tend to serve you as a last resort to their clients that are exclusively working with them</a:t>
            </a:r>
          </a:p>
          <a:p>
            <a:pPr lvl="1"/>
            <a:r>
              <a:rPr lang="en-US" dirty="0"/>
              <a:t>In fact, they probably are </a:t>
            </a:r>
            <a:r>
              <a:rPr lang="en-US" u="sng" dirty="0"/>
              <a:t>obligated</a:t>
            </a:r>
            <a:r>
              <a:rPr lang="en-US" dirty="0"/>
              <a:t> to serve the exclusive relationships first</a:t>
            </a:r>
          </a:p>
          <a:p>
            <a:r>
              <a:rPr lang="en-US" dirty="0"/>
              <a:t>They may be bringing you deals where they represent the Seller (not you)</a:t>
            </a:r>
          </a:p>
          <a:p>
            <a:r>
              <a:rPr lang="en-US" dirty="0"/>
              <a:t>Depending on your agreements, you could owe multiple Brokerage Fees</a:t>
            </a:r>
          </a:p>
          <a:p>
            <a:endParaRPr lang="en-US" dirty="0"/>
          </a:p>
        </p:txBody>
      </p:sp>
    </p:spTree>
    <p:extLst>
      <p:ext uri="{BB962C8B-B14F-4D97-AF65-F5344CB8AC3E}">
        <p14:creationId xmlns:p14="http://schemas.microsoft.com/office/powerpoint/2010/main" val="4018028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594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Services Provided</a:t>
            </a:r>
          </a:p>
        </p:txBody>
      </p:sp>
      <p:sp>
        <p:nvSpPr>
          <p:cNvPr id="3" name="Content Placeholder 2"/>
          <p:cNvSpPr>
            <a:spLocks noGrp="1"/>
          </p:cNvSpPr>
          <p:nvPr>
            <p:ph idx="1"/>
          </p:nvPr>
        </p:nvSpPr>
        <p:spPr/>
        <p:txBody>
          <a:bodyPr numCol="2">
            <a:noAutofit/>
          </a:bodyPr>
          <a:lstStyle/>
          <a:p>
            <a:r>
              <a:rPr lang="en-US" sz="1400" b="1" dirty="0"/>
              <a:t>Appraisal of the Property </a:t>
            </a:r>
          </a:p>
          <a:p>
            <a:r>
              <a:rPr lang="en-US" sz="1400" b="1" dirty="0"/>
              <a:t>Assistance with Showings</a:t>
            </a:r>
            <a:endParaRPr lang="en-US" sz="1400" dirty="0"/>
          </a:p>
          <a:p>
            <a:r>
              <a:rPr lang="en-US" sz="1400" b="1" dirty="0"/>
              <a:t>Condition of the Property </a:t>
            </a:r>
          </a:p>
          <a:p>
            <a:r>
              <a:rPr lang="en-US" sz="1400" b="1" dirty="0"/>
              <a:t>Contract Acceptance</a:t>
            </a:r>
          </a:p>
          <a:p>
            <a:r>
              <a:rPr lang="en-US" sz="1400" b="1" dirty="0"/>
              <a:t>Contract Drafting </a:t>
            </a:r>
          </a:p>
          <a:p>
            <a:r>
              <a:rPr lang="en-US" sz="1400" b="1" dirty="0"/>
              <a:t>Contract Preparation </a:t>
            </a:r>
          </a:p>
          <a:p>
            <a:r>
              <a:rPr lang="en-US" sz="1400" b="1" dirty="0"/>
              <a:t>Home Warranty </a:t>
            </a:r>
          </a:p>
          <a:p>
            <a:r>
              <a:rPr lang="en-US" sz="1400" b="1" dirty="0"/>
              <a:t>Improvement Location Certificate </a:t>
            </a:r>
          </a:p>
          <a:p>
            <a:r>
              <a:rPr lang="en-US" sz="1400" b="1" dirty="0"/>
              <a:t>Inspection</a:t>
            </a:r>
          </a:p>
          <a:p>
            <a:r>
              <a:rPr lang="en-US" sz="1400" b="1" dirty="0"/>
              <a:t>Inspector Selection </a:t>
            </a:r>
          </a:p>
          <a:p>
            <a:r>
              <a:rPr lang="en-US" sz="1400" b="1" dirty="0"/>
              <a:t>Legal Advice </a:t>
            </a:r>
          </a:p>
          <a:p>
            <a:r>
              <a:rPr lang="en-US" sz="1400" b="1" dirty="0"/>
              <a:t>Lender Selection </a:t>
            </a:r>
          </a:p>
          <a:p>
            <a:r>
              <a:rPr lang="en-US" sz="1400" b="1" dirty="0"/>
              <a:t>List of Home Inspectors </a:t>
            </a:r>
          </a:p>
          <a:p>
            <a:r>
              <a:rPr lang="en-US" sz="1400" b="1" dirty="0"/>
              <a:t>List of Lenders</a:t>
            </a:r>
          </a:p>
          <a:p>
            <a:r>
              <a:rPr lang="en-US" sz="1400" b="1" dirty="0"/>
              <a:t>Loan Rate/Term Decision </a:t>
            </a:r>
          </a:p>
          <a:p>
            <a:r>
              <a:rPr lang="en-US" sz="1400" b="1" dirty="0"/>
              <a:t>Market Evaluation</a:t>
            </a:r>
          </a:p>
          <a:p>
            <a:r>
              <a:rPr lang="en-US" sz="1400" b="1" dirty="0"/>
              <a:t>Megan’s Law (sex offenders) </a:t>
            </a:r>
            <a:r>
              <a:rPr lang="en-US" sz="1400" dirty="0"/>
              <a:t>	</a:t>
            </a:r>
          </a:p>
          <a:p>
            <a:r>
              <a:rPr lang="en-US" sz="1400" b="1" dirty="0"/>
              <a:t>Methamphetamine</a:t>
            </a:r>
          </a:p>
          <a:p>
            <a:r>
              <a:rPr lang="en-US" sz="1400" b="1" dirty="0"/>
              <a:t>Mold Inspection </a:t>
            </a:r>
            <a:r>
              <a:rPr lang="en-US" sz="1400" dirty="0"/>
              <a:t>	</a:t>
            </a:r>
          </a:p>
          <a:p>
            <a:r>
              <a:rPr lang="en-US" sz="1400" b="1" dirty="0"/>
              <a:t>Negotiations</a:t>
            </a:r>
          </a:p>
          <a:p>
            <a:r>
              <a:rPr lang="en-US" sz="1400" b="1" dirty="0"/>
              <a:t>Neighborhood Crime (all areas have some)</a:t>
            </a:r>
            <a:endParaRPr lang="en-US" sz="1400" dirty="0"/>
          </a:p>
          <a:p>
            <a:r>
              <a:rPr lang="en-US" sz="1400" b="1" dirty="0"/>
              <a:t>New Loan</a:t>
            </a:r>
          </a:p>
          <a:p>
            <a:r>
              <a:rPr lang="en-US" sz="1400" b="1" dirty="0"/>
              <a:t>Structural</a:t>
            </a:r>
          </a:p>
          <a:p>
            <a:r>
              <a:rPr lang="en-US" sz="1400" b="1" dirty="0"/>
              <a:t>Survey (not ILC)</a:t>
            </a:r>
          </a:p>
          <a:p>
            <a:r>
              <a:rPr lang="en-US" sz="1400" b="1" dirty="0"/>
              <a:t>Taxes</a:t>
            </a:r>
          </a:p>
          <a:p>
            <a:r>
              <a:rPr lang="en-US" sz="1400" b="1" dirty="0"/>
              <a:t>Termites</a:t>
            </a:r>
          </a:p>
          <a:p>
            <a:r>
              <a:rPr lang="en-US" sz="1400" b="1" dirty="0"/>
              <a:t>Title Examination</a:t>
            </a:r>
            <a:endParaRPr lang="en-US" sz="1400" dirty="0"/>
          </a:p>
        </p:txBody>
      </p:sp>
    </p:spTree>
    <p:extLst>
      <p:ext uri="{BB962C8B-B14F-4D97-AF65-F5344CB8AC3E}">
        <p14:creationId xmlns:p14="http://schemas.microsoft.com/office/powerpoint/2010/main" val="3551017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Services Provided</a:t>
            </a:r>
          </a:p>
        </p:txBody>
      </p:sp>
      <p:sp>
        <p:nvSpPr>
          <p:cNvPr id="3" name="Content Placeholder 2"/>
          <p:cNvSpPr>
            <a:spLocks noGrp="1"/>
          </p:cNvSpPr>
          <p:nvPr>
            <p:ph idx="1"/>
          </p:nvPr>
        </p:nvSpPr>
        <p:spPr/>
        <p:txBody>
          <a:bodyPr numCol="2">
            <a:normAutofit fontScale="55000" lnSpcReduction="20000"/>
          </a:bodyPr>
          <a:lstStyle/>
          <a:p>
            <a:r>
              <a:rPr lang="en-US" b="1" dirty="0"/>
              <a:t>Appraisal of the Property - </a:t>
            </a:r>
            <a:r>
              <a:rPr lang="en-US" dirty="0"/>
              <a:t>Licensed Appraiser</a:t>
            </a:r>
          </a:p>
          <a:p>
            <a:r>
              <a:rPr lang="en-US" b="1" dirty="0"/>
              <a:t>Assistance with Showings - </a:t>
            </a:r>
            <a:r>
              <a:rPr lang="en-US" dirty="0"/>
              <a:t>Realtor® – Any MLS Property</a:t>
            </a:r>
          </a:p>
          <a:p>
            <a:r>
              <a:rPr lang="en-US" b="1" dirty="0"/>
              <a:t>Condition of the Property  - </a:t>
            </a:r>
            <a:r>
              <a:rPr lang="en-US" dirty="0"/>
              <a:t>Buyer/Inspector (Not Realtor®)</a:t>
            </a:r>
          </a:p>
          <a:p>
            <a:r>
              <a:rPr lang="en-US" b="1" dirty="0"/>
              <a:t>Contract Acceptance - </a:t>
            </a:r>
            <a:r>
              <a:rPr lang="en-US" dirty="0"/>
              <a:t>Buyer/Seller determines terms of the Contract</a:t>
            </a:r>
          </a:p>
          <a:p>
            <a:r>
              <a:rPr lang="en-US" b="1" dirty="0"/>
              <a:t>Contract Drafting - </a:t>
            </a:r>
            <a:r>
              <a:rPr lang="en-US" dirty="0"/>
              <a:t>Attorney at Law</a:t>
            </a:r>
          </a:p>
          <a:p>
            <a:r>
              <a:rPr lang="en-US" b="1" dirty="0"/>
              <a:t>Contract Preparation - </a:t>
            </a:r>
            <a:r>
              <a:rPr lang="en-US" dirty="0"/>
              <a:t>Realtor® - Fill in blanks</a:t>
            </a:r>
          </a:p>
          <a:p>
            <a:r>
              <a:rPr lang="en-US" b="1" dirty="0"/>
              <a:t>Home Warranty - </a:t>
            </a:r>
            <a:r>
              <a:rPr lang="en-US" dirty="0"/>
              <a:t>Home Warranty Company</a:t>
            </a:r>
          </a:p>
          <a:p>
            <a:r>
              <a:rPr lang="en-US" b="1" dirty="0"/>
              <a:t>Improvement Location Certificate - </a:t>
            </a:r>
            <a:r>
              <a:rPr lang="en-US" dirty="0"/>
              <a:t>Surveyor</a:t>
            </a:r>
          </a:p>
          <a:p>
            <a:r>
              <a:rPr lang="en-US" b="1" dirty="0"/>
              <a:t>Inspection (Recommended) - </a:t>
            </a:r>
            <a:r>
              <a:rPr lang="en-US" dirty="0"/>
              <a:t>Inspector</a:t>
            </a:r>
          </a:p>
          <a:p>
            <a:r>
              <a:rPr lang="en-US" b="1" dirty="0"/>
              <a:t>Inspector Selection - </a:t>
            </a:r>
            <a:r>
              <a:rPr lang="en-US" dirty="0"/>
              <a:t>Buyer</a:t>
            </a:r>
          </a:p>
          <a:p>
            <a:r>
              <a:rPr lang="en-US" b="1" dirty="0"/>
              <a:t>Legal Advice - </a:t>
            </a:r>
            <a:r>
              <a:rPr lang="en-US" dirty="0"/>
              <a:t>Attorney (Prohibited for Realtor®)</a:t>
            </a:r>
          </a:p>
          <a:p>
            <a:r>
              <a:rPr lang="en-US" b="1" dirty="0"/>
              <a:t>Lender Selection - </a:t>
            </a:r>
            <a:r>
              <a:rPr lang="en-US" dirty="0"/>
              <a:t>Buyer</a:t>
            </a:r>
          </a:p>
          <a:p>
            <a:r>
              <a:rPr lang="en-US" b="1" dirty="0"/>
              <a:t>List of Home Inspectors - </a:t>
            </a:r>
            <a:r>
              <a:rPr lang="en-US" dirty="0"/>
              <a:t>Realtor® and/or Buyer</a:t>
            </a:r>
          </a:p>
          <a:p>
            <a:r>
              <a:rPr lang="en-US" b="1" dirty="0"/>
              <a:t>List of Lenders - </a:t>
            </a:r>
            <a:r>
              <a:rPr lang="en-US" dirty="0"/>
              <a:t>Realtor® and/or Buyer</a:t>
            </a:r>
          </a:p>
          <a:p>
            <a:r>
              <a:rPr lang="en-US" b="1" dirty="0"/>
              <a:t>Loan Rate/Term Decision - </a:t>
            </a:r>
            <a:r>
              <a:rPr lang="en-US" dirty="0"/>
              <a:t>Buyer</a:t>
            </a:r>
          </a:p>
          <a:p>
            <a:r>
              <a:rPr lang="en-US" b="1" dirty="0"/>
              <a:t>Market Evaluation -</a:t>
            </a:r>
            <a:r>
              <a:rPr lang="en-US" dirty="0"/>
              <a:t>	Realtor® - Not appraisal 	</a:t>
            </a:r>
          </a:p>
          <a:p>
            <a:r>
              <a:rPr lang="en-US" b="1" dirty="0"/>
              <a:t>Megan’s Law (sex offenders) - </a:t>
            </a:r>
            <a:r>
              <a:rPr lang="en-US" dirty="0"/>
              <a:t>Buyer and local law enforcement</a:t>
            </a:r>
          </a:p>
          <a:p>
            <a:r>
              <a:rPr lang="en-US" b="1" dirty="0"/>
              <a:t>Methamphetamine - </a:t>
            </a:r>
            <a:r>
              <a:rPr lang="en-US" dirty="0"/>
              <a:t>Industrial Hygienist</a:t>
            </a:r>
          </a:p>
          <a:p>
            <a:r>
              <a:rPr lang="en-US" b="1" dirty="0"/>
              <a:t>Mold Inspection - </a:t>
            </a:r>
            <a:r>
              <a:rPr lang="en-US" dirty="0"/>
              <a:t>Mold Inspector – Environmental Professional</a:t>
            </a:r>
          </a:p>
          <a:p>
            <a:r>
              <a:rPr lang="en-US" b="1" dirty="0"/>
              <a:t>Negotiations - </a:t>
            </a:r>
            <a:r>
              <a:rPr lang="en-US" dirty="0"/>
              <a:t>Realtor®</a:t>
            </a:r>
          </a:p>
          <a:p>
            <a:r>
              <a:rPr lang="en-US" b="1" dirty="0"/>
              <a:t>Neighborhood Crime (all areas have some) - </a:t>
            </a:r>
            <a:r>
              <a:rPr lang="en-US" dirty="0"/>
              <a:t>Local Police or Sheriff</a:t>
            </a:r>
          </a:p>
          <a:p>
            <a:r>
              <a:rPr lang="en-US" b="1" dirty="0"/>
              <a:t>New Loan - </a:t>
            </a:r>
            <a:r>
              <a:rPr lang="en-US" dirty="0"/>
              <a:t>Bank or Your Mortgage Company</a:t>
            </a:r>
          </a:p>
          <a:p>
            <a:r>
              <a:rPr lang="en-US" b="1" dirty="0"/>
              <a:t>Structural - </a:t>
            </a:r>
            <a:r>
              <a:rPr lang="en-US" dirty="0"/>
              <a:t>Structural Engineer</a:t>
            </a:r>
          </a:p>
          <a:p>
            <a:r>
              <a:rPr lang="en-US" b="1" dirty="0"/>
              <a:t>Survey (not ILC) - </a:t>
            </a:r>
            <a:r>
              <a:rPr lang="en-US" dirty="0"/>
              <a:t>Surveyor</a:t>
            </a:r>
          </a:p>
          <a:p>
            <a:r>
              <a:rPr lang="en-US" b="1" dirty="0"/>
              <a:t>Taxes - </a:t>
            </a:r>
            <a:r>
              <a:rPr lang="en-US" dirty="0"/>
              <a:t>CPA or Accountant</a:t>
            </a:r>
          </a:p>
          <a:p>
            <a:r>
              <a:rPr lang="en-US" b="1" dirty="0"/>
              <a:t>Termites - </a:t>
            </a:r>
            <a:r>
              <a:rPr lang="en-US" dirty="0"/>
              <a:t>Termite Inspector</a:t>
            </a:r>
          </a:p>
          <a:p>
            <a:r>
              <a:rPr lang="en-US" b="1" dirty="0"/>
              <a:t>Title Examination - </a:t>
            </a:r>
            <a:r>
              <a:rPr lang="en-US" dirty="0"/>
              <a:t>Title Company or Your Attorney</a:t>
            </a:r>
          </a:p>
        </p:txBody>
      </p:sp>
    </p:spTree>
    <p:extLst>
      <p:ext uri="{BB962C8B-B14F-4D97-AF65-F5344CB8AC3E}">
        <p14:creationId xmlns:p14="http://schemas.microsoft.com/office/powerpoint/2010/main" val="234576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A2DEC5-92D2-409C-A379-94021C5B361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600" kern="1200">
                <a:solidFill>
                  <a:schemeClr val="tx1"/>
                </a:solidFill>
                <a:latin typeface="+mj-lt"/>
                <a:ea typeface="+mj-ea"/>
                <a:cs typeface="+mj-cs"/>
              </a:rPr>
              <a:t>Why You Should Not Consider Anything I Say As Advice or Even Reliable Information or Education</a:t>
            </a:r>
          </a:p>
        </p:txBody>
      </p:sp>
      <p:sp>
        <p:nvSpPr>
          <p:cNvPr id="13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40C417F-2631-4638-8FFA-6D55D70E75E0}"/>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200"/>
              <a:t>I’m not your Realtor, Attorney, Accountant/CPA, Advisor</a:t>
            </a:r>
          </a:p>
          <a:p>
            <a:r>
              <a:rPr lang="en-US" sz="2200"/>
              <a:t>Facts do vary – greatly</a:t>
            </a:r>
          </a:p>
          <a:p>
            <a:r>
              <a:rPr lang="en-US" sz="2200"/>
              <a:t>Chances are I don’t know what I’m talking about</a:t>
            </a:r>
          </a:p>
          <a:p>
            <a:r>
              <a:rPr lang="en-US" sz="2200"/>
              <a:t>I don’t always get good sleep and may be fuzzy-brained</a:t>
            </a:r>
          </a:p>
          <a:p>
            <a:r>
              <a:rPr lang="en-US" sz="2200"/>
              <a:t>I’m easily confused… maybe you are too</a:t>
            </a:r>
          </a:p>
        </p:txBody>
      </p:sp>
      <p:pic>
        <p:nvPicPr>
          <p:cNvPr id="1026" name="Picture 2" descr="Warning symbol, Warning sign Logo template">
            <a:extLst>
              <a:ext uri="{FF2B5EF4-FFF2-40B4-BE49-F238E27FC236}">
                <a16:creationId xmlns:a16="http://schemas.microsoft.com/office/drawing/2014/main" id="{283240A6-9C35-4988-8742-A33C600242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3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940E-5745-429E-A5B1-C5F48B2C69EF}"/>
              </a:ext>
            </a:extLst>
          </p:cNvPr>
          <p:cNvSpPr>
            <a:spLocks noGrp="1"/>
          </p:cNvSpPr>
          <p:nvPr>
            <p:ph type="title"/>
          </p:nvPr>
        </p:nvSpPr>
        <p:spPr/>
        <p:txBody>
          <a:bodyPr/>
          <a:lstStyle/>
          <a:p>
            <a:r>
              <a:rPr lang="en-US" dirty="0"/>
              <a:t>Dream Team</a:t>
            </a:r>
          </a:p>
        </p:txBody>
      </p:sp>
      <p:sp>
        <p:nvSpPr>
          <p:cNvPr id="3" name="Content Placeholder 2">
            <a:extLst>
              <a:ext uri="{FF2B5EF4-FFF2-40B4-BE49-F238E27FC236}">
                <a16:creationId xmlns:a16="http://schemas.microsoft.com/office/drawing/2014/main" id="{6F4270AB-4F3A-41FE-8A10-9C1DC85D6916}"/>
              </a:ext>
            </a:extLst>
          </p:cNvPr>
          <p:cNvSpPr>
            <a:spLocks noGrp="1"/>
          </p:cNvSpPr>
          <p:nvPr>
            <p:ph idx="1"/>
          </p:nvPr>
        </p:nvSpPr>
        <p:spPr/>
        <p:txBody>
          <a:bodyPr>
            <a:normAutofit fontScale="77500" lnSpcReduction="20000"/>
          </a:bodyPr>
          <a:lstStyle/>
          <a:p>
            <a:r>
              <a:rPr lang="en-US" dirty="0"/>
              <a:t>Real Estate Agent/Broker</a:t>
            </a:r>
          </a:p>
          <a:p>
            <a:r>
              <a:rPr lang="en-US" dirty="0"/>
              <a:t>Lender</a:t>
            </a:r>
          </a:p>
          <a:p>
            <a:pPr lvl="1"/>
            <a:r>
              <a:rPr lang="en-US" dirty="0"/>
              <a:t>Type of lender will vary depending on your strategy</a:t>
            </a:r>
          </a:p>
          <a:p>
            <a:pPr lvl="2"/>
            <a:r>
              <a:rPr lang="en-US" dirty="0"/>
              <a:t>Private lender, loan partner, hard money, commercial lender, traditional residential financing</a:t>
            </a:r>
          </a:p>
          <a:p>
            <a:r>
              <a:rPr lang="en-US" dirty="0"/>
              <a:t>Insurance Agent</a:t>
            </a:r>
          </a:p>
          <a:p>
            <a:r>
              <a:rPr lang="en-US" dirty="0"/>
              <a:t>Home Inspector</a:t>
            </a:r>
          </a:p>
          <a:p>
            <a:r>
              <a:rPr lang="en-US" dirty="0"/>
              <a:t>Title Agent/Closer</a:t>
            </a:r>
          </a:p>
          <a:p>
            <a:r>
              <a:rPr lang="en-US" dirty="0"/>
              <a:t>Accountant/CPA/Bookkeeper</a:t>
            </a:r>
          </a:p>
          <a:p>
            <a:r>
              <a:rPr lang="en-US" dirty="0"/>
              <a:t>Property Manager</a:t>
            </a:r>
          </a:p>
          <a:p>
            <a:r>
              <a:rPr lang="en-US" dirty="0"/>
              <a:t>Attorney/</a:t>
            </a:r>
            <a:r>
              <a:rPr lang="en-US" dirty="0" err="1"/>
              <a:t>ies</a:t>
            </a:r>
            <a:endParaRPr lang="en-US" dirty="0"/>
          </a:p>
          <a:p>
            <a:r>
              <a:rPr lang="en-US" dirty="0"/>
              <a:t>Professional Trades</a:t>
            </a:r>
          </a:p>
          <a:p>
            <a:pPr lvl="1"/>
            <a:r>
              <a:rPr lang="en-US" dirty="0"/>
              <a:t>Handyman, Electrician, Plumber, HVAC, Carpet Installation/Cleaning, House Cleaner, Painter, Roofer, Yard Card/Landscaper, Snow Removal</a:t>
            </a:r>
          </a:p>
        </p:txBody>
      </p:sp>
    </p:spTree>
    <p:extLst>
      <p:ext uri="{BB962C8B-B14F-4D97-AF65-F5344CB8AC3E}">
        <p14:creationId xmlns:p14="http://schemas.microsoft.com/office/powerpoint/2010/main" val="1507414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71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Real Estate Goals</a:t>
            </a:r>
          </a:p>
        </p:txBody>
      </p:sp>
      <p:sp>
        <p:nvSpPr>
          <p:cNvPr id="3" name="Content Placeholder 2"/>
          <p:cNvSpPr>
            <a:spLocks noGrp="1"/>
          </p:cNvSpPr>
          <p:nvPr>
            <p:ph idx="1"/>
          </p:nvPr>
        </p:nvSpPr>
        <p:spPr/>
        <p:txBody>
          <a:bodyPr>
            <a:normAutofit fontScale="92500" lnSpcReduction="10000"/>
          </a:bodyPr>
          <a:lstStyle/>
          <a:p>
            <a:r>
              <a:rPr lang="en-US" dirty="0"/>
              <a:t>Usually discuss what you’re committed to achieving</a:t>
            </a:r>
          </a:p>
          <a:p>
            <a:pPr lvl="1"/>
            <a:r>
              <a:rPr lang="en-US" dirty="0"/>
              <a:t>Owner-Occupant</a:t>
            </a:r>
          </a:p>
          <a:p>
            <a:pPr lvl="1"/>
            <a:r>
              <a:rPr lang="en-US" dirty="0"/>
              <a:t>Nomad™</a:t>
            </a:r>
          </a:p>
          <a:p>
            <a:pPr lvl="1"/>
            <a:r>
              <a:rPr lang="en-US" dirty="0"/>
              <a:t>Buy-and-Hold</a:t>
            </a:r>
          </a:p>
          <a:p>
            <a:pPr lvl="1"/>
            <a:r>
              <a:rPr lang="en-US" dirty="0"/>
              <a:t>Lease-Options</a:t>
            </a:r>
          </a:p>
          <a:p>
            <a:pPr lvl="1"/>
            <a:r>
              <a:rPr lang="en-US" dirty="0"/>
              <a:t>Fix-and-Flip</a:t>
            </a:r>
          </a:p>
          <a:p>
            <a:pPr lvl="1"/>
            <a:r>
              <a:rPr lang="en-US" dirty="0"/>
              <a:t>BRRR/R</a:t>
            </a:r>
          </a:p>
          <a:p>
            <a:pPr lvl="1"/>
            <a:r>
              <a:rPr lang="en-US" dirty="0"/>
              <a:t>Creative Transactions and other off MLS deals</a:t>
            </a:r>
          </a:p>
          <a:p>
            <a:r>
              <a:rPr lang="en-US" dirty="0"/>
              <a:t>Model Nomad™ with Real Estate Financial Planner™ and on-going discussions</a:t>
            </a:r>
          </a:p>
          <a:p>
            <a:pPr lvl="1"/>
            <a:r>
              <a:rPr lang="en-US" dirty="0"/>
              <a:t>Long-term relationships with Nomads™</a:t>
            </a:r>
          </a:p>
          <a:p>
            <a:r>
              <a:rPr lang="en-US" dirty="0"/>
              <a:t>Clients can schedule a time with me to discuss their personal goals</a:t>
            </a:r>
          </a:p>
        </p:txBody>
      </p:sp>
    </p:spTree>
    <p:extLst>
      <p:ext uri="{BB962C8B-B14F-4D97-AF65-F5344CB8AC3E}">
        <p14:creationId xmlns:p14="http://schemas.microsoft.com/office/powerpoint/2010/main" val="2227556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852E-1339-4726-8155-D2071F436A77}"/>
              </a:ext>
            </a:extLst>
          </p:cNvPr>
          <p:cNvSpPr>
            <a:spLocks noGrp="1"/>
          </p:cNvSpPr>
          <p:nvPr>
            <p:ph type="title"/>
          </p:nvPr>
        </p:nvSpPr>
        <p:spPr/>
        <p:txBody>
          <a:bodyPr/>
          <a:lstStyle/>
          <a:p>
            <a:r>
              <a:rPr lang="en-US" dirty="0"/>
              <a:t>Your Real Estate Goals</a:t>
            </a:r>
          </a:p>
        </p:txBody>
      </p:sp>
      <p:sp>
        <p:nvSpPr>
          <p:cNvPr id="3" name="Content Placeholder 2">
            <a:extLst>
              <a:ext uri="{FF2B5EF4-FFF2-40B4-BE49-F238E27FC236}">
                <a16:creationId xmlns:a16="http://schemas.microsoft.com/office/drawing/2014/main" id="{1DAB2928-B734-4CE3-8AF6-775CB647C0B4}"/>
              </a:ext>
            </a:extLst>
          </p:cNvPr>
          <p:cNvSpPr>
            <a:spLocks noGrp="1"/>
          </p:cNvSpPr>
          <p:nvPr>
            <p:ph idx="1"/>
          </p:nvPr>
        </p:nvSpPr>
        <p:spPr/>
        <p:txBody>
          <a:bodyPr>
            <a:normAutofit fontScale="92500" lnSpcReduction="20000"/>
          </a:bodyPr>
          <a:lstStyle/>
          <a:p>
            <a:r>
              <a:rPr lang="en-US" dirty="0"/>
              <a:t>Setting, defining and refining your goals</a:t>
            </a:r>
          </a:p>
          <a:p>
            <a:r>
              <a:rPr lang="en-US" dirty="0"/>
              <a:t>Developing a full plan</a:t>
            </a:r>
          </a:p>
          <a:p>
            <a:r>
              <a:rPr lang="en-US" dirty="0"/>
              <a:t>Understanding your “why” and what drives you to implement your plan and achieve your goals</a:t>
            </a:r>
          </a:p>
          <a:p>
            <a:r>
              <a:rPr lang="en-US" dirty="0"/>
              <a:t>Develop/improve your financial skills and get organized</a:t>
            </a:r>
          </a:p>
          <a:p>
            <a:pPr lvl="1"/>
            <a:r>
              <a:rPr lang="en-US" dirty="0"/>
              <a:t>Budget and personal financial statements</a:t>
            </a:r>
          </a:p>
          <a:p>
            <a:pPr lvl="1"/>
            <a:r>
              <a:rPr lang="en-US" dirty="0"/>
              <a:t>Down payments</a:t>
            </a:r>
          </a:p>
          <a:p>
            <a:pPr lvl="1"/>
            <a:r>
              <a:rPr lang="en-US" dirty="0"/>
              <a:t>Reserves</a:t>
            </a:r>
          </a:p>
          <a:p>
            <a:pPr lvl="1"/>
            <a:r>
              <a:rPr lang="en-US" dirty="0"/>
              <a:t>Emergency funds</a:t>
            </a:r>
          </a:p>
          <a:p>
            <a:pPr lvl="1"/>
            <a:r>
              <a:rPr lang="en-US" dirty="0"/>
              <a:t>Credit repair, improvement and optimization</a:t>
            </a:r>
          </a:p>
          <a:p>
            <a:r>
              <a:rPr lang="en-US" dirty="0"/>
              <a:t>Goals and plans to achieve them can change over time as you make better distinctions, face new challenges, are exposed to new opportunities and develop new capabilities, strengths, and resources</a:t>
            </a:r>
          </a:p>
        </p:txBody>
      </p:sp>
    </p:spTree>
    <p:extLst>
      <p:ext uri="{BB962C8B-B14F-4D97-AF65-F5344CB8AC3E}">
        <p14:creationId xmlns:p14="http://schemas.microsoft.com/office/powerpoint/2010/main" val="1220429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90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4760132"/>
            <a:ext cx="3947420" cy="1777829"/>
          </a:xfrm>
        </p:spPr>
        <p:txBody>
          <a:bodyPr vert="horz" lIns="91440" tIns="45720" rIns="91440" bIns="45720" rtlCol="0" anchor="ctr">
            <a:normAutofit/>
          </a:bodyPr>
          <a:lstStyle/>
          <a:p>
            <a:r>
              <a:rPr lang="en-US" sz="4000" kern="1200">
                <a:solidFill>
                  <a:schemeClr val="tx1"/>
                </a:solidFill>
                <a:latin typeface="+mj-lt"/>
                <a:ea typeface="+mj-ea"/>
                <a:cs typeface="+mj-cs"/>
              </a:rPr>
              <a:t>Financing</a:t>
            </a:r>
          </a:p>
        </p:txBody>
      </p:sp>
      <p:sp>
        <p:nvSpPr>
          <p:cNvPr id="34" name="Freeform: Shape 3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Table&#10;&#10;Description automatically generated">
            <a:extLst>
              <a:ext uri="{FF2B5EF4-FFF2-40B4-BE49-F238E27FC236}">
                <a16:creationId xmlns:a16="http://schemas.microsoft.com/office/drawing/2014/main" id="{43902B5E-33EC-48A1-A43C-43AB8B131C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54317" y="671951"/>
            <a:ext cx="7892359" cy="3359108"/>
          </a:xfrm>
          <a:prstGeom prst="rect">
            <a:avLst/>
          </a:prstGeom>
        </p:spPr>
      </p:pic>
      <p:sp>
        <p:nvSpPr>
          <p:cNvPr id="3" name="Content Placeholder 2"/>
          <p:cNvSpPr>
            <a:spLocks noGrp="1"/>
          </p:cNvSpPr>
          <p:nvPr>
            <p:ph sz="half" idx="1"/>
          </p:nvPr>
        </p:nvSpPr>
        <p:spPr>
          <a:xfrm>
            <a:off x="5118447" y="4767660"/>
            <a:ext cx="6281873" cy="1770300"/>
          </a:xfrm>
        </p:spPr>
        <p:txBody>
          <a:bodyPr vert="horz" lIns="91440" tIns="45720" rIns="91440" bIns="45720" rtlCol="0" anchor="ctr">
            <a:normAutofit/>
          </a:bodyPr>
          <a:lstStyle/>
          <a:p>
            <a:r>
              <a:rPr lang="en-US" sz="1400"/>
              <a:t>Covered this in several other classes</a:t>
            </a:r>
          </a:p>
          <a:p>
            <a:pPr lvl="1"/>
            <a:r>
              <a:rPr lang="en-US" sz="1400">
                <a:hlinkClick r:id="rId3"/>
              </a:rPr>
              <a:t>https://refp.com/financing-classes/</a:t>
            </a:r>
            <a:endParaRPr lang="en-US" sz="1400"/>
          </a:p>
          <a:p>
            <a:r>
              <a:rPr lang="en-US" sz="1400"/>
              <a:t>Primarily handled by your lender</a:t>
            </a:r>
          </a:p>
          <a:p>
            <a:r>
              <a:rPr lang="en-US" sz="1400"/>
              <a:t>However, I will discuss one-on-one as well with clients</a:t>
            </a:r>
          </a:p>
          <a:p>
            <a:pPr lvl="1"/>
            <a:r>
              <a:rPr lang="en-US" sz="1400"/>
              <a:t>Usually during initial meeting</a:t>
            </a:r>
          </a:p>
          <a:p>
            <a:pPr lvl="1"/>
            <a:r>
              <a:rPr lang="en-US" sz="1400"/>
              <a:t>Ongoing as we shop for properties</a:t>
            </a:r>
          </a:p>
        </p:txBody>
      </p:sp>
    </p:spTree>
    <p:extLst>
      <p:ext uri="{BB962C8B-B14F-4D97-AF65-F5344CB8AC3E}">
        <p14:creationId xmlns:p14="http://schemas.microsoft.com/office/powerpoint/2010/main" val="102665477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824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Property Lists</a:t>
            </a:r>
          </a:p>
        </p:txBody>
      </p:sp>
      <p:sp>
        <p:nvSpPr>
          <p:cNvPr id="3" name="Content Placeholder 2"/>
          <p:cNvSpPr>
            <a:spLocks noGrp="1"/>
          </p:cNvSpPr>
          <p:nvPr>
            <p:ph idx="1"/>
          </p:nvPr>
        </p:nvSpPr>
        <p:spPr/>
        <p:txBody>
          <a:bodyPr>
            <a:normAutofit/>
          </a:bodyPr>
          <a:lstStyle/>
          <a:p>
            <a:r>
              <a:rPr lang="en-US" dirty="0"/>
              <a:t>Establish your “buying criteria”</a:t>
            </a:r>
          </a:p>
          <a:p>
            <a:pPr lvl="1"/>
            <a:r>
              <a:rPr lang="en-US" dirty="0"/>
              <a:t>What strategy and properties you want to buy</a:t>
            </a:r>
          </a:p>
          <a:p>
            <a:pPr lvl="1"/>
            <a:r>
              <a:rPr lang="en-US" dirty="0">
                <a:hlinkClick r:id="rId2"/>
              </a:rPr>
              <a:t>https://refp.com/establishing-your-buying-criteria-workshop/</a:t>
            </a:r>
            <a:endParaRPr lang="en-US" dirty="0"/>
          </a:p>
          <a:p>
            <a:pPr lvl="1"/>
            <a:r>
              <a:rPr lang="en-US" dirty="0"/>
              <a:t>This can change based on</a:t>
            </a:r>
          </a:p>
          <a:p>
            <a:pPr lvl="2"/>
            <a:r>
              <a:rPr lang="en-US" dirty="0"/>
              <a:t>Type of financing you can ultimately get</a:t>
            </a:r>
          </a:p>
          <a:p>
            <a:pPr lvl="2"/>
            <a:r>
              <a:rPr lang="en-US" dirty="0"/>
              <a:t>Deals available in your market</a:t>
            </a:r>
          </a:p>
          <a:p>
            <a:pPr lvl="2"/>
            <a:r>
              <a:rPr lang="en-US" dirty="0"/>
              <a:t>Making better distinctions with your plan to achieve your goals</a:t>
            </a:r>
          </a:p>
          <a:p>
            <a:pPr lvl="1"/>
            <a:r>
              <a:rPr lang="en-US" dirty="0"/>
              <a:t>Use this criteria determine which properties to have emailed to you</a:t>
            </a:r>
          </a:p>
          <a:p>
            <a:pPr lvl="2"/>
            <a:r>
              <a:rPr lang="en-US" dirty="0"/>
              <a:t>You’ll then analyze the properties to see if they meet your investment criteria</a:t>
            </a:r>
          </a:p>
        </p:txBody>
      </p:sp>
    </p:spTree>
    <p:extLst>
      <p:ext uri="{BB962C8B-B14F-4D97-AF65-F5344CB8AC3E}">
        <p14:creationId xmlns:p14="http://schemas.microsoft.com/office/powerpoint/2010/main" val="211378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B118F6C-13ED-4F7B-9A5F-A845E014EB14}"/>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Establishing Your Buying Criteria</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3A8DA6E-7C26-4286-BE68-471D47297DB1}"/>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1400" dirty="0"/>
              <a:t>May have different criteria for different strategies</a:t>
            </a:r>
          </a:p>
          <a:p>
            <a:pPr lvl="1"/>
            <a:r>
              <a:rPr lang="en-US" sz="1400" dirty="0"/>
              <a:t>Separate sheets/searches for each</a:t>
            </a:r>
          </a:p>
          <a:p>
            <a:r>
              <a:rPr lang="en-US" sz="1400" dirty="0"/>
              <a:t>Criteria in two major categories:</a:t>
            </a:r>
          </a:p>
          <a:p>
            <a:pPr lvl="1"/>
            <a:r>
              <a:rPr lang="en-US" sz="1400" dirty="0">
                <a:solidFill>
                  <a:srgbClr val="00B050"/>
                </a:solidFill>
              </a:rPr>
              <a:t>MLS Searchable</a:t>
            </a:r>
          </a:p>
          <a:p>
            <a:pPr lvl="1"/>
            <a:r>
              <a:rPr lang="en-US" sz="1400" dirty="0">
                <a:solidFill>
                  <a:srgbClr val="FF0000"/>
                </a:solidFill>
              </a:rPr>
              <a:t>Not MLS Searchable</a:t>
            </a:r>
          </a:p>
          <a:p>
            <a:r>
              <a:rPr lang="en-US" sz="1400" dirty="0"/>
              <a:t>Criteria you can search for in the MLS (</a:t>
            </a:r>
            <a:r>
              <a:rPr lang="en-US" sz="1400" dirty="0">
                <a:solidFill>
                  <a:srgbClr val="00B050"/>
                </a:solidFill>
              </a:rPr>
              <a:t>MLS Searchable</a:t>
            </a:r>
            <a:r>
              <a:rPr lang="en-US" sz="1400" dirty="0"/>
              <a:t>) like: Price, Location, Bedrooms, Bathrooms, Square Footage</a:t>
            </a:r>
          </a:p>
          <a:p>
            <a:pPr lvl="1"/>
            <a:r>
              <a:rPr lang="en-US" sz="1400" dirty="0"/>
              <a:t>Sometimes agents enter info wrong (the more restrictive the more likely you are to miss something)</a:t>
            </a:r>
          </a:p>
          <a:p>
            <a:r>
              <a:rPr lang="en-US" sz="1400" dirty="0"/>
              <a:t>Criteria you can’t easily search for in the MLS (</a:t>
            </a:r>
            <a:r>
              <a:rPr lang="en-US" sz="1400" dirty="0">
                <a:solidFill>
                  <a:srgbClr val="FF0000"/>
                </a:solidFill>
              </a:rPr>
              <a:t>Not MLS Searchable</a:t>
            </a:r>
            <a:r>
              <a:rPr lang="en-US" sz="1400" dirty="0"/>
              <a:t>) like: Cash on Cash Return on Investment, Cap Rate, good house hack, positive cash flow, financing type, BRRRR</a:t>
            </a:r>
          </a:p>
          <a:p>
            <a:r>
              <a:rPr lang="en-US" sz="1400" dirty="0"/>
              <a:t>Continue to discuss and refine your criteria over time</a:t>
            </a:r>
          </a:p>
        </p:txBody>
      </p:sp>
      <p:pic>
        <p:nvPicPr>
          <p:cNvPr id="8" name="Content Placeholder 7" descr="Graphical user interface, text, application&#10;&#10;Description automatically generated">
            <a:extLst>
              <a:ext uri="{FF2B5EF4-FFF2-40B4-BE49-F238E27FC236}">
                <a16:creationId xmlns:a16="http://schemas.microsoft.com/office/drawing/2014/main" id="{1CF3C4DA-72C0-4B02-8E15-F0344DF5C2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9048" y="1975550"/>
            <a:ext cx="5458968" cy="2906899"/>
          </a:xfrm>
          <a:prstGeom prst="rect">
            <a:avLst/>
          </a:prstGeom>
        </p:spPr>
      </p:pic>
    </p:spTree>
    <p:extLst>
      <p:ext uri="{BB962C8B-B14F-4D97-AF65-F5344CB8AC3E}">
        <p14:creationId xmlns:p14="http://schemas.microsoft.com/office/powerpoint/2010/main" val="3127724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9457D-49C1-477E-9613-EB345AEF5071}"/>
              </a:ext>
            </a:extLst>
          </p:cNvPr>
          <p:cNvSpPr>
            <a:spLocks noGrp="1"/>
          </p:cNvSpPr>
          <p:nvPr>
            <p:ph type="title"/>
          </p:nvPr>
        </p:nvSpPr>
        <p:spPr/>
        <p:txBody>
          <a:bodyPr/>
          <a:lstStyle/>
          <a:p>
            <a:r>
              <a:rPr lang="en-US" dirty="0"/>
              <a:t>Finding Properties</a:t>
            </a:r>
          </a:p>
        </p:txBody>
      </p:sp>
      <p:sp>
        <p:nvSpPr>
          <p:cNvPr id="6" name="Content Placeholder 5">
            <a:extLst>
              <a:ext uri="{FF2B5EF4-FFF2-40B4-BE49-F238E27FC236}">
                <a16:creationId xmlns:a16="http://schemas.microsoft.com/office/drawing/2014/main" id="{B4E3C846-6FC5-4307-9457-D2E5B5D47643}"/>
              </a:ext>
            </a:extLst>
          </p:cNvPr>
          <p:cNvSpPr>
            <a:spLocks noGrp="1"/>
          </p:cNvSpPr>
          <p:nvPr>
            <p:ph idx="1"/>
          </p:nvPr>
        </p:nvSpPr>
        <p:spPr/>
        <p:txBody>
          <a:bodyPr>
            <a:normAutofit fontScale="70000" lnSpcReduction="20000"/>
          </a:bodyPr>
          <a:lstStyle/>
          <a:p>
            <a:r>
              <a:rPr lang="en-US" dirty="0"/>
              <a:t>Entire classes on “Finding Properties” for investors</a:t>
            </a:r>
          </a:p>
          <a:p>
            <a:pPr lvl="1"/>
            <a:r>
              <a:rPr lang="en-US" dirty="0"/>
              <a:t>Both inside the MLS and off-market deals</a:t>
            </a:r>
          </a:p>
          <a:p>
            <a:pPr lvl="1"/>
            <a:r>
              <a:rPr lang="en-US" dirty="0">
                <a:hlinkClick r:id="rId2"/>
              </a:rPr>
              <a:t>https://refp.com/finding-properties-classes/</a:t>
            </a:r>
            <a:endParaRPr lang="en-US" dirty="0"/>
          </a:p>
          <a:p>
            <a:r>
              <a:rPr lang="en-US" dirty="0"/>
              <a:t>Lists of properties from agent</a:t>
            </a:r>
          </a:p>
          <a:p>
            <a:pPr lvl="1"/>
            <a:r>
              <a:rPr lang="en-US" dirty="0"/>
              <a:t>Analyze: if it looks good (based on your criteria), run your numbers</a:t>
            </a:r>
          </a:p>
          <a:p>
            <a:pPr lvl="2"/>
            <a:r>
              <a:rPr lang="en-US" dirty="0"/>
              <a:t>More on this in a moment</a:t>
            </a:r>
          </a:p>
          <a:p>
            <a:pPr lvl="1"/>
            <a:r>
              <a:rPr lang="en-US" dirty="0"/>
              <a:t>If they look good, contact your agent to schedule a showing</a:t>
            </a:r>
          </a:p>
          <a:p>
            <a:r>
              <a:rPr lang="en-US" dirty="0"/>
              <a:t>Can also search other websites</a:t>
            </a:r>
          </a:p>
          <a:p>
            <a:pPr lvl="1"/>
            <a:r>
              <a:rPr lang="en-US" dirty="0"/>
              <a:t>Beware that not all websites keep their listings up-to-date</a:t>
            </a:r>
          </a:p>
          <a:p>
            <a:pPr lvl="2"/>
            <a:r>
              <a:rPr lang="en-US" dirty="0"/>
              <a:t>Some may show properties already under-contract or not show the newest listings</a:t>
            </a:r>
          </a:p>
          <a:p>
            <a:pPr lvl="2"/>
            <a:r>
              <a:rPr lang="en-US" dirty="0"/>
              <a:t>In our market, ColoProperty.com is the public facing version of our actual MLS</a:t>
            </a:r>
          </a:p>
          <a:p>
            <a:pPr lvl="3"/>
            <a:r>
              <a:rPr lang="en-US" dirty="0"/>
              <a:t>Find out if your local market has something similar (not all do)</a:t>
            </a:r>
          </a:p>
          <a:p>
            <a:r>
              <a:rPr lang="en-US" dirty="0"/>
              <a:t>Visit Open Houses</a:t>
            </a:r>
          </a:p>
          <a:p>
            <a:pPr lvl="1"/>
            <a:r>
              <a:rPr lang="en-US" dirty="0"/>
              <a:t>Disclose that you’re already working with your real estate agent</a:t>
            </a:r>
          </a:p>
          <a:p>
            <a:pPr lvl="1"/>
            <a:r>
              <a:rPr lang="en-US" dirty="0"/>
              <a:t>Real estate agents are taught to use open houses as a means to acquire new, unrepresented buyer clients</a:t>
            </a:r>
          </a:p>
        </p:txBody>
      </p:sp>
    </p:spTree>
    <p:extLst>
      <p:ext uri="{BB962C8B-B14F-4D97-AF65-F5344CB8AC3E}">
        <p14:creationId xmlns:p14="http://schemas.microsoft.com/office/powerpoint/2010/main" val="392790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D69E2-AF56-4BEB-BB90-6939559A9EC0}"/>
              </a:ext>
            </a:extLst>
          </p:cNvPr>
          <p:cNvSpPr>
            <a:spLocks noGrp="1"/>
          </p:cNvSpPr>
          <p:nvPr>
            <p:ph type="ctrTitle"/>
          </p:nvPr>
        </p:nvSpPr>
        <p:spPr>
          <a:xfrm>
            <a:off x="838200" y="451381"/>
            <a:ext cx="10512552" cy="4066540"/>
          </a:xfrm>
        </p:spPr>
        <p:txBody>
          <a:bodyPr anchor="b">
            <a:normAutofit/>
          </a:bodyPr>
          <a:lstStyle/>
          <a:p>
            <a:pPr algn="l"/>
            <a:r>
              <a:rPr lang="en-US" sz="6600" dirty="0"/>
              <a:t>How to Buy a Rental Property</a:t>
            </a:r>
          </a:p>
        </p:txBody>
      </p:sp>
      <p:sp>
        <p:nvSpPr>
          <p:cNvPr id="3" name="Subtitle 2">
            <a:extLst>
              <a:ext uri="{FF2B5EF4-FFF2-40B4-BE49-F238E27FC236}">
                <a16:creationId xmlns:a16="http://schemas.microsoft.com/office/drawing/2014/main" id="{7A06DADC-7272-456C-A645-8591599F41A7}"/>
              </a:ext>
            </a:extLst>
          </p:cNvPr>
          <p:cNvSpPr>
            <a:spLocks noGrp="1"/>
          </p:cNvSpPr>
          <p:nvPr>
            <p:ph type="subTitle" idx="1"/>
          </p:nvPr>
        </p:nvSpPr>
        <p:spPr>
          <a:xfrm>
            <a:off x="838199" y="4983276"/>
            <a:ext cx="10512552" cy="1126680"/>
          </a:xfrm>
        </p:spPr>
        <p:txBody>
          <a:bodyPr>
            <a:normAutofit/>
          </a:bodyPr>
          <a:lstStyle/>
          <a:p>
            <a:pPr algn="l"/>
            <a:r>
              <a:rPr lang="en-US" dirty="0"/>
              <a:t>James Orr</a:t>
            </a:r>
            <a:br>
              <a:rPr lang="en-US" dirty="0"/>
            </a:br>
            <a:r>
              <a:rPr lang="en-US" dirty="0"/>
              <a:t>jamesorr@gmail.com</a:t>
            </a:r>
            <a:br>
              <a:rPr lang="en-US" dirty="0"/>
            </a:br>
            <a:r>
              <a:rPr lang="en-US" dirty="0"/>
              <a:t>https://RealEstateFinancialPlanner.com</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59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Deals</a:t>
            </a:r>
          </a:p>
        </p:txBody>
      </p:sp>
      <p:sp>
        <p:nvSpPr>
          <p:cNvPr id="3" name="Content Placeholder 2"/>
          <p:cNvSpPr>
            <a:spLocks noGrp="1"/>
          </p:cNvSpPr>
          <p:nvPr>
            <p:ph idx="1"/>
          </p:nvPr>
        </p:nvSpPr>
        <p:spPr/>
        <p:txBody>
          <a:bodyPr>
            <a:normAutofit lnSpcReduction="10000"/>
          </a:bodyPr>
          <a:lstStyle/>
          <a:p>
            <a:r>
              <a:rPr lang="en-US" dirty="0"/>
              <a:t>I usually talk a </a:t>
            </a:r>
            <a:r>
              <a:rPr lang="en-US" u="sng" dirty="0"/>
              <a:t>little bit</a:t>
            </a:r>
            <a:r>
              <a:rPr lang="en-US" dirty="0"/>
              <a:t> about this at initial meeting, but…</a:t>
            </a:r>
          </a:p>
          <a:p>
            <a:pPr lvl="1"/>
            <a:r>
              <a:rPr lang="en-US" dirty="0"/>
              <a:t>Dozens of deal analysis class recordings (and more being added)</a:t>
            </a:r>
          </a:p>
          <a:p>
            <a:pPr lvl="1"/>
            <a:r>
              <a:rPr lang="en-US" dirty="0">
                <a:hlinkClick r:id="rId2"/>
              </a:rPr>
              <a:t>https://refp.com/analyzing-deals-classes/</a:t>
            </a:r>
            <a:endParaRPr lang="en-US" dirty="0"/>
          </a:p>
          <a:p>
            <a:r>
              <a:rPr lang="en-US" dirty="0"/>
              <a:t>Download The World’s Greatest Deal Analysis Spreadsheet™ (TWGREDAS)</a:t>
            </a:r>
          </a:p>
          <a:p>
            <a:pPr lvl="1"/>
            <a:r>
              <a:rPr lang="en-US" dirty="0">
                <a:hlinkClick r:id="rId3"/>
              </a:rPr>
              <a:t>https://refp.com/spreadsheet/</a:t>
            </a:r>
            <a:endParaRPr lang="en-US" dirty="0"/>
          </a:p>
          <a:p>
            <a:r>
              <a:rPr lang="en-US" dirty="0"/>
              <a:t>Real Estate Financial Planner™</a:t>
            </a:r>
          </a:p>
          <a:p>
            <a:pPr lvl="1"/>
            <a:r>
              <a:rPr lang="en-US" dirty="0">
                <a:hlinkClick r:id="rId4"/>
              </a:rPr>
              <a:t>https://RealEstateFinancialPlanner.com</a:t>
            </a:r>
            <a:endParaRPr lang="en-US" dirty="0"/>
          </a:p>
          <a:p>
            <a:r>
              <a:rPr lang="en-US" dirty="0"/>
              <a:t>Rental comps</a:t>
            </a:r>
          </a:p>
          <a:p>
            <a:pPr lvl="1"/>
            <a:r>
              <a:rPr lang="en-US" dirty="0"/>
              <a:t>Property Manager</a:t>
            </a:r>
          </a:p>
          <a:p>
            <a:pPr lvl="1"/>
            <a:r>
              <a:rPr lang="en-US" dirty="0">
                <a:hlinkClick r:id="rId5"/>
              </a:rPr>
              <a:t>https://refp.com/rent-comps/</a:t>
            </a:r>
            <a:endParaRPr lang="en-US" dirty="0"/>
          </a:p>
          <a:p>
            <a:pPr lvl="1"/>
            <a:endParaRPr lang="en-US" dirty="0"/>
          </a:p>
        </p:txBody>
      </p:sp>
    </p:spTree>
    <p:extLst>
      <p:ext uri="{BB962C8B-B14F-4D97-AF65-F5344CB8AC3E}">
        <p14:creationId xmlns:p14="http://schemas.microsoft.com/office/powerpoint/2010/main" val="1864136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C19C-01AB-4E2E-B7EF-D301FF5A230E}"/>
              </a:ext>
            </a:extLst>
          </p:cNvPr>
          <p:cNvSpPr>
            <a:spLocks noGrp="1"/>
          </p:cNvSpPr>
          <p:nvPr>
            <p:ph type="title"/>
          </p:nvPr>
        </p:nvSpPr>
        <p:spPr/>
        <p:txBody>
          <a:bodyPr/>
          <a:lstStyle/>
          <a:p>
            <a:r>
              <a:rPr lang="en-US" dirty="0"/>
              <a:t>Deal Analysis Basics</a:t>
            </a:r>
          </a:p>
        </p:txBody>
      </p:sp>
      <p:sp>
        <p:nvSpPr>
          <p:cNvPr id="3" name="Content Placeholder 2">
            <a:extLst>
              <a:ext uri="{FF2B5EF4-FFF2-40B4-BE49-F238E27FC236}">
                <a16:creationId xmlns:a16="http://schemas.microsoft.com/office/drawing/2014/main" id="{A86FCA93-C8C2-471F-B207-B6A6952A4A87}"/>
              </a:ext>
            </a:extLst>
          </p:cNvPr>
          <p:cNvSpPr>
            <a:spLocks noGrp="1"/>
          </p:cNvSpPr>
          <p:nvPr>
            <p:ph idx="1"/>
          </p:nvPr>
        </p:nvSpPr>
        <p:spPr/>
        <p:txBody>
          <a:bodyPr>
            <a:normAutofit fontScale="77500" lnSpcReduction="20000"/>
          </a:bodyPr>
          <a:lstStyle/>
          <a:p>
            <a:r>
              <a:rPr lang="en-US" dirty="0"/>
              <a:t>Research Numbers You Don’t Know</a:t>
            </a:r>
          </a:p>
          <a:p>
            <a:pPr lvl="1"/>
            <a:r>
              <a:rPr lang="en-US" dirty="0"/>
              <a:t>Look up taxes or ask your real estate agent</a:t>
            </a:r>
          </a:p>
          <a:p>
            <a:pPr lvl="1"/>
            <a:r>
              <a:rPr lang="en-US" dirty="0"/>
              <a:t>Determine rent comps or ask your property manager</a:t>
            </a:r>
          </a:p>
          <a:p>
            <a:pPr lvl="1"/>
            <a:r>
              <a:rPr lang="en-US" dirty="0"/>
              <a:t>Use a recent similar insurance quote or ask your insurance agent</a:t>
            </a:r>
          </a:p>
          <a:p>
            <a:pPr lvl="1"/>
            <a:r>
              <a:rPr lang="en-US" dirty="0"/>
              <a:t>Use a recent mortgage interest rate quote or ask your lender what rates would be for you if you locked today</a:t>
            </a:r>
          </a:p>
          <a:p>
            <a:r>
              <a:rPr lang="en-US" dirty="0"/>
              <a:t>Analyze using TWGREDAS™</a:t>
            </a:r>
          </a:p>
          <a:p>
            <a:pPr lvl="1"/>
            <a:r>
              <a:rPr lang="en-US" dirty="0">
                <a:hlinkClick r:id="rId2"/>
              </a:rPr>
              <a:t>https://refp.com/spreadsheet/</a:t>
            </a:r>
            <a:endParaRPr lang="en-US" dirty="0"/>
          </a:p>
          <a:p>
            <a:r>
              <a:rPr lang="en-US" dirty="0"/>
              <a:t>Determine if it meets your written investment objectives/criteria and makes positive progress toward your goals</a:t>
            </a:r>
          </a:p>
          <a:p>
            <a:r>
              <a:rPr lang="en-US" dirty="0"/>
              <a:t>Do you want this property in your portfolio for your desired holding period?</a:t>
            </a:r>
          </a:p>
          <a:p>
            <a:r>
              <a:rPr lang="en-US" dirty="0"/>
              <a:t>Will it be easy to rent and manage?</a:t>
            </a:r>
          </a:p>
          <a:p>
            <a:r>
              <a:rPr lang="en-US" dirty="0"/>
              <a:t>Determine if you want to make an offer on the property and take action if you do</a:t>
            </a:r>
          </a:p>
          <a:p>
            <a:pPr lvl="1"/>
            <a:r>
              <a:rPr lang="en-US" dirty="0"/>
              <a:t>Don’t move in slow-motion—especially in a seller’s market or on a desirable property</a:t>
            </a:r>
          </a:p>
        </p:txBody>
      </p:sp>
    </p:spTree>
    <p:extLst>
      <p:ext uri="{BB962C8B-B14F-4D97-AF65-F5344CB8AC3E}">
        <p14:creationId xmlns:p14="http://schemas.microsoft.com/office/powerpoint/2010/main" val="1924640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With Real Estate Agent</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675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Offer</a:t>
            </a:r>
          </a:p>
        </p:txBody>
      </p:sp>
      <p:sp>
        <p:nvSpPr>
          <p:cNvPr id="3" name="Content Placeholder 2"/>
          <p:cNvSpPr>
            <a:spLocks noGrp="1"/>
          </p:cNvSpPr>
          <p:nvPr>
            <p:ph idx="1"/>
          </p:nvPr>
        </p:nvSpPr>
        <p:spPr/>
        <p:txBody>
          <a:bodyPr/>
          <a:lstStyle/>
          <a:p>
            <a:r>
              <a:rPr lang="en-US" dirty="0"/>
              <a:t>I usually talk a </a:t>
            </a:r>
            <a:r>
              <a:rPr lang="en-US" u="sng" dirty="0"/>
              <a:t>little bit</a:t>
            </a:r>
            <a:r>
              <a:rPr lang="en-US" dirty="0"/>
              <a:t> about this at initial meeting</a:t>
            </a:r>
          </a:p>
          <a:p>
            <a:r>
              <a:rPr lang="en-US" dirty="0"/>
              <a:t>DocuSign</a:t>
            </a:r>
          </a:p>
          <a:p>
            <a:r>
              <a:rPr lang="en-US" dirty="0"/>
              <a:t>We cover this in detail in the classes like “Making Strong Offers that Get Accepted”</a:t>
            </a:r>
          </a:p>
          <a:p>
            <a:pPr lvl="1"/>
            <a:r>
              <a:rPr lang="en-US" dirty="0">
                <a:hlinkClick r:id="rId2"/>
              </a:rPr>
              <a:t>https://RealEstateFinancialPlanner.com/real-estate-investor-classes-by-year/</a:t>
            </a:r>
            <a:endParaRPr lang="en-US" dirty="0"/>
          </a:p>
          <a:p>
            <a:r>
              <a:rPr lang="en-US" dirty="0"/>
              <a:t>You want to have everything ready in case you see the property you want on the very first showing</a:t>
            </a:r>
          </a:p>
          <a:p>
            <a:pPr lvl="1"/>
            <a:r>
              <a:rPr lang="en-US" dirty="0"/>
              <a:t>It may be hard to get everything you need to make a decision after hours… so be ready BEFORE you go look at properties for the first time</a:t>
            </a:r>
          </a:p>
          <a:p>
            <a:pPr lvl="1"/>
            <a:r>
              <a:rPr lang="en-US" dirty="0"/>
              <a:t>Being unprepared or waiting can mean losing an amazing deal</a:t>
            </a:r>
          </a:p>
        </p:txBody>
      </p:sp>
    </p:spTree>
    <p:extLst>
      <p:ext uri="{BB962C8B-B14F-4D97-AF65-F5344CB8AC3E}">
        <p14:creationId xmlns:p14="http://schemas.microsoft.com/office/powerpoint/2010/main" val="3161993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188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444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7399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763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576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 With Lender</a:t>
            </a:r>
          </a:p>
        </p:txBody>
      </p:sp>
      <p:sp>
        <p:nvSpPr>
          <p:cNvPr id="3" name="Content Placeholder 2"/>
          <p:cNvSpPr>
            <a:spLocks noGrp="1"/>
          </p:cNvSpPr>
          <p:nvPr>
            <p:ph idx="1"/>
          </p:nvPr>
        </p:nvSpPr>
        <p:spPr/>
        <p:txBody>
          <a:bodyPr>
            <a:normAutofit fontScale="92500" lnSpcReduction="10000"/>
          </a:bodyPr>
          <a:lstStyle/>
          <a:p>
            <a:r>
              <a:rPr lang="en-US" dirty="0"/>
              <a:t>Discussed this in financing classes</a:t>
            </a:r>
          </a:p>
          <a:p>
            <a:pPr lvl="1"/>
            <a:r>
              <a:rPr lang="en-US" dirty="0">
                <a:hlinkClick r:id="rId2"/>
              </a:rPr>
              <a:t>https://refp.com/financing-classes/</a:t>
            </a:r>
            <a:endParaRPr lang="en-US" dirty="0"/>
          </a:p>
          <a:p>
            <a:r>
              <a:rPr lang="en-US" dirty="0"/>
              <a:t>Get recommendation from your real estate agent/broker and other real estate investors</a:t>
            </a:r>
          </a:p>
          <a:p>
            <a:r>
              <a:rPr lang="en-US" dirty="0"/>
              <a:t>Ultimate goal for the call is to get Pre-Approval Letter</a:t>
            </a:r>
          </a:p>
          <a:p>
            <a:r>
              <a:rPr lang="en-US" dirty="0"/>
              <a:t>You’ll want to:</a:t>
            </a:r>
          </a:p>
          <a:p>
            <a:pPr lvl="1"/>
            <a:r>
              <a:rPr lang="en-US" dirty="0"/>
              <a:t>Make formal application</a:t>
            </a:r>
          </a:p>
          <a:p>
            <a:pPr lvl="1"/>
            <a:r>
              <a:rPr lang="en-US" dirty="0"/>
              <a:t>Understand what they’ll need and provide it to them as soon as possible</a:t>
            </a:r>
          </a:p>
          <a:p>
            <a:pPr lvl="1"/>
            <a:r>
              <a:rPr lang="en-US" dirty="0"/>
              <a:t>Get rates from them so you’ll know</a:t>
            </a:r>
          </a:p>
          <a:p>
            <a:pPr lvl="2"/>
            <a:r>
              <a:rPr lang="en-US" dirty="0"/>
              <a:t>What to plug in when you analyze deals</a:t>
            </a:r>
          </a:p>
          <a:p>
            <a:pPr lvl="2"/>
            <a:r>
              <a:rPr lang="en-US" dirty="0"/>
              <a:t>What your monthly payment will be if buying owner occupant</a:t>
            </a:r>
          </a:p>
          <a:p>
            <a:pPr lvl="1"/>
            <a:r>
              <a:rPr lang="en-US" dirty="0"/>
              <a:t>Know your comfortable payment number </a:t>
            </a:r>
            <a:r>
              <a:rPr lang="en-US" u="sng" dirty="0"/>
              <a:t>and</a:t>
            </a:r>
            <a:r>
              <a:rPr lang="en-US" dirty="0"/>
              <a:t> the max you qualify for</a:t>
            </a:r>
          </a:p>
        </p:txBody>
      </p:sp>
    </p:spTree>
    <p:extLst>
      <p:ext uri="{BB962C8B-B14F-4D97-AF65-F5344CB8AC3E}">
        <p14:creationId xmlns:p14="http://schemas.microsoft.com/office/powerpoint/2010/main" val="18185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0D1E-1320-42C4-921B-370523A1DED4}"/>
              </a:ext>
            </a:extLst>
          </p:cNvPr>
          <p:cNvSpPr>
            <a:spLocks noGrp="1"/>
          </p:cNvSpPr>
          <p:nvPr>
            <p:ph type="title"/>
          </p:nvPr>
        </p:nvSpPr>
        <p:spPr/>
        <p:txBody>
          <a:bodyPr/>
          <a:lstStyle/>
          <a:p>
            <a:r>
              <a:rPr lang="en-US" dirty="0"/>
              <a:t>About This Class</a:t>
            </a:r>
          </a:p>
        </p:txBody>
      </p:sp>
      <p:sp>
        <p:nvSpPr>
          <p:cNvPr id="3" name="Content Placeholder 2">
            <a:extLst>
              <a:ext uri="{FF2B5EF4-FFF2-40B4-BE49-F238E27FC236}">
                <a16:creationId xmlns:a16="http://schemas.microsoft.com/office/drawing/2014/main" id="{C4CC7FC6-1058-4670-8EC2-5166FA0070BF}"/>
              </a:ext>
            </a:extLst>
          </p:cNvPr>
          <p:cNvSpPr>
            <a:spLocks noGrp="1"/>
          </p:cNvSpPr>
          <p:nvPr>
            <p:ph idx="1"/>
          </p:nvPr>
        </p:nvSpPr>
        <p:spPr/>
        <p:txBody>
          <a:bodyPr/>
          <a:lstStyle/>
          <a:p>
            <a:r>
              <a:rPr lang="en-US" u="sng" dirty="0"/>
              <a:t>Overview</a:t>
            </a:r>
            <a:r>
              <a:rPr lang="en-US" dirty="0"/>
              <a:t> of the process to buy a rental property with the help of a real estate agent</a:t>
            </a:r>
          </a:p>
          <a:p>
            <a:pPr lvl="1"/>
            <a:r>
              <a:rPr lang="en-US" dirty="0"/>
              <a:t>We also have separate classes on finding off-market deals and creative financing</a:t>
            </a:r>
          </a:p>
          <a:p>
            <a:r>
              <a:rPr lang="en-US" dirty="0"/>
              <a:t>Can’t cover EVERYTHING in-depth in a single class</a:t>
            </a:r>
          </a:p>
          <a:p>
            <a:r>
              <a:rPr lang="en-US" dirty="0"/>
              <a:t>We have detailed classes covering just about every step in this process</a:t>
            </a:r>
          </a:p>
          <a:p>
            <a:r>
              <a:rPr lang="en-US" dirty="0"/>
              <a:t>Please check out the other classes for more detailed information</a:t>
            </a:r>
          </a:p>
        </p:txBody>
      </p:sp>
    </p:spTree>
    <p:extLst>
      <p:ext uri="{BB962C8B-B14F-4D97-AF65-F5344CB8AC3E}">
        <p14:creationId xmlns:p14="http://schemas.microsoft.com/office/powerpoint/2010/main" val="1277307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991DDA-DF60-4480-A294-1CFB4F8E81D8}"/>
              </a:ext>
            </a:extLst>
          </p:cNvPr>
          <p:cNvPicPr>
            <a:picLocks noChangeAspect="1"/>
          </p:cNvPicPr>
          <p:nvPr/>
        </p:nvPicPr>
        <p:blipFill>
          <a:blip r:embed="rId2"/>
          <a:stretch>
            <a:fillRect/>
          </a:stretch>
        </p:blipFill>
        <p:spPr>
          <a:xfrm>
            <a:off x="643467" y="1111668"/>
            <a:ext cx="10905066" cy="4634663"/>
          </a:xfrm>
          <a:prstGeom prst="rect">
            <a:avLst/>
          </a:prstGeom>
        </p:spPr>
      </p:pic>
    </p:spTree>
    <p:extLst>
      <p:ext uri="{BB962C8B-B14F-4D97-AF65-F5344CB8AC3E}">
        <p14:creationId xmlns:p14="http://schemas.microsoft.com/office/powerpoint/2010/main" val="4085254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740A-DB12-4531-8489-FC9C481DCA92}"/>
              </a:ext>
            </a:extLst>
          </p:cNvPr>
          <p:cNvSpPr>
            <a:spLocks noGrp="1"/>
          </p:cNvSpPr>
          <p:nvPr>
            <p:ph type="title"/>
          </p:nvPr>
        </p:nvSpPr>
        <p:spPr/>
        <p:txBody>
          <a:bodyPr/>
          <a:lstStyle/>
          <a:p>
            <a:r>
              <a:rPr lang="en-US" dirty="0"/>
              <a:t>Affordability and Loan Choice</a:t>
            </a:r>
          </a:p>
        </p:txBody>
      </p:sp>
      <p:sp>
        <p:nvSpPr>
          <p:cNvPr id="3" name="Content Placeholder 2">
            <a:extLst>
              <a:ext uri="{FF2B5EF4-FFF2-40B4-BE49-F238E27FC236}">
                <a16:creationId xmlns:a16="http://schemas.microsoft.com/office/drawing/2014/main" id="{0919A60A-7C30-4F7B-BE31-1ADA40FE54EE}"/>
              </a:ext>
            </a:extLst>
          </p:cNvPr>
          <p:cNvSpPr>
            <a:spLocks noGrp="1"/>
          </p:cNvSpPr>
          <p:nvPr>
            <p:ph idx="1"/>
          </p:nvPr>
        </p:nvSpPr>
        <p:spPr/>
        <p:txBody>
          <a:bodyPr/>
          <a:lstStyle/>
          <a:p>
            <a:r>
              <a:rPr lang="en-US" dirty="0"/>
              <a:t>What do you have saved for your down payment, rent ready costs and reserves?</a:t>
            </a:r>
          </a:p>
          <a:p>
            <a:pPr lvl="1"/>
            <a:r>
              <a:rPr lang="en-US" dirty="0"/>
              <a:t>Less than 15%, you may need to do owner-occupant (like Nomad™ or duplexes, triplexes, fourplexes with FHA/VA loans)</a:t>
            </a:r>
          </a:p>
          <a:p>
            <a:pPr lvl="2"/>
            <a:r>
              <a:rPr lang="en-US" dirty="0"/>
              <a:t>Or, a private/hard money lender if that fits your investing strategy</a:t>
            </a:r>
          </a:p>
          <a:p>
            <a:pPr lvl="2"/>
            <a:r>
              <a:rPr lang="en-US" dirty="0"/>
              <a:t>Or, creative financing (typically outside the MLS)</a:t>
            </a:r>
          </a:p>
          <a:p>
            <a:pPr lvl="1"/>
            <a:r>
              <a:rPr lang="en-US" dirty="0"/>
              <a:t>More than 15%, you can choose to do non-owner-occupant financing</a:t>
            </a:r>
          </a:p>
          <a:p>
            <a:r>
              <a:rPr lang="en-US" dirty="0"/>
              <a:t>Any traditional financing &lt; 20% will likely have Private Mortgage Insurance (PMI)</a:t>
            </a:r>
          </a:p>
          <a:p>
            <a:pPr lvl="1"/>
            <a:r>
              <a:rPr lang="en-US" dirty="0"/>
              <a:t>Except VA financing which has a funding fee instead</a:t>
            </a:r>
          </a:p>
          <a:p>
            <a:endParaRPr lang="en-US" dirty="0"/>
          </a:p>
        </p:txBody>
      </p:sp>
    </p:spTree>
    <p:extLst>
      <p:ext uri="{BB962C8B-B14F-4D97-AF65-F5344CB8AC3E}">
        <p14:creationId xmlns:p14="http://schemas.microsoft.com/office/powerpoint/2010/main" val="3817899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003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Pre-Approval Letter</a:t>
            </a:r>
          </a:p>
        </p:txBody>
      </p:sp>
      <p:sp>
        <p:nvSpPr>
          <p:cNvPr id="3" name="Content Placeholder 2"/>
          <p:cNvSpPr>
            <a:spLocks noGrp="1"/>
          </p:cNvSpPr>
          <p:nvPr>
            <p:ph idx="1"/>
          </p:nvPr>
        </p:nvSpPr>
        <p:spPr/>
        <p:txBody>
          <a:bodyPr/>
          <a:lstStyle/>
          <a:p>
            <a:r>
              <a:rPr lang="en-US" b="1" dirty="0">
                <a:solidFill>
                  <a:srgbClr val="FF5460"/>
                </a:solidFill>
              </a:rPr>
              <a:t>IMPORTANT:</a:t>
            </a:r>
            <a:r>
              <a:rPr lang="en-US" dirty="0"/>
              <a:t> Should have this BEFORE we look at properties</a:t>
            </a:r>
          </a:p>
          <a:p>
            <a:r>
              <a:rPr lang="en-US" dirty="0"/>
              <a:t>Discussed this in financing classes</a:t>
            </a:r>
          </a:p>
          <a:p>
            <a:pPr lvl="1"/>
            <a:r>
              <a:rPr lang="en-US" dirty="0">
                <a:hlinkClick r:id="rId2"/>
              </a:rPr>
              <a:t>https://refp.com/financing-classes/</a:t>
            </a:r>
            <a:endParaRPr lang="en-US" dirty="0"/>
          </a:p>
          <a:p>
            <a:r>
              <a:rPr lang="en-US" dirty="0"/>
              <a:t>Get pre-approval letter from lender and have them send it to me</a:t>
            </a:r>
          </a:p>
          <a:p>
            <a:r>
              <a:rPr lang="en-US" dirty="0"/>
              <a:t>When we make an offer we will</a:t>
            </a:r>
          </a:p>
          <a:p>
            <a:pPr lvl="1"/>
            <a:r>
              <a:rPr lang="en-US" dirty="0"/>
              <a:t>Usually ask lender to adjust it with the exact offer price</a:t>
            </a:r>
          </a:p>
          <a:p>
            <a:pPr lvl="2"/>
            <a:r>
              <a:rPr lang="en-US" dirty="0"/>
              <a:t>Sometimes they’ll give us permission to adjust it up to your max</a:t>
            </a:r>
          </a:p>
          <a:p>
            <a:pPr lvl="1"/>
            <a:r>
              <a:rPr lang="en-US" dirty="0"/>
              <a:t>Include it with the offer via DocuSign</a:t>
            </a:r>
          </a:p>
        </p:txBody>
      </p:sp>
    </p:spTree>
    <p:extLst>
      <p:ext uri="{BB962C8B-B14F-4D97-AF65-F5344CB8AC3E}">
        <p14:creationId xmlns:p14="http://schemas.microsoft.com/office/powerpoint/2010/main" val="1696789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402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Earnest Money</a:t>
            </a:r>
          </a:p>
        </p:txBody>
      </p:sp>
      <p:sp>
        <p:nvSpPr>
          <p:cNvPr id="3" name="Content Placeholder 2"/>
          <p:cNvSpPr>
            <a:spLocks noGrp="1"/>
          </p:cNvSpPr>
          <p:nvPr>
            <p:ph idx="1"/>
          </p:nvPr>
        </p:nvSpPr>
        <p:spPr/>
        <p:txBody>
          <a:bodyPr>
            <a:normAutofit fontScale="70000" lnSpcReduction="20000"/>
          </a:bodyPr>
          <a:lstStyle/>
          <a:p>
            <a:r>
              <a:rPr lang="en-US" dirty="0"/>
              <a:t>You’ll usually need this right after an offer is accepted</a:t>
            </a:r>
          </a:p>
          <a:p>
            <a:pPr lvl="1"/>
            <a:r>
              <a:rPr lang="en-US" dirty="0"/>
              <a:t>In some unusual cases you might need it when making the offer</a:t>
            </a:r>
          </a:p>
          <a:p>
            <a:pPr lvl="1"/>
            <a:r>
              <a:rPr lang="en-US" dirty="0"/>
              <a:t>In most cases we’ll use the Alternative Earnest Money Deadline</a:t>
            </a:r>
          </a:p>
          <a:p>
            <a:pPr lvl="2"/>
            <a:r>
              <a:rPr lang="en-US" dirty="0"/>
              <a:t>Alternative Earnest Money Deadline is written in the contract</a:t>
            </a:r>
          </a:p>
          <a:p>
            <a:pPr lvl="3"/>
            <a:r>
              <a:rPr lang="en-US" dirty="0"/>
              <a:t>I usually make it 2 days after the offer is accepted (MEC + 2 Days)</a:t>
            </a:r>
          </a:p>
          <a:p>
            <a:r>
              <a:rPr lang="en-US" dirty="0"/>
              <a:t>Usually a personal check</a:t>
            </a:r>
          </a:p>
          <a:p>
            <a:pPr lvl="1"/>
            <a:r>
              <a:rPr lang="en-US" dirty="0"/>
              <a:t>Sometimes they may request certified funds</a:t>
            </a:r>
          </a:p>
          <a:p>
            <a:r>
              <a:rPr lang="en-US" dirty="0"/>
              <a:t>Once offer is accepted you and I will coordinate getting it to the Earnest Money Holder</a:t>
            </a:r>
          </a:p>
          <a:p>
            <a:pPr lvl="1"/>
            <a:r>
              <a:rPr lang="en-US" dirty="0"/>
              <a:t>Often this is the Seller’s Brokerage or a Title Company</a:t>
            </a:r>
          </a:p>
          <a:p>
            <a:r>
              <a:rPr lang="en-US" dirty="0"/>
              <a:t>Once we give it to them, we will get an Earnest Money Receipt</a:t>
            </a:r>
          </a:p>
          <a:p>
            <a:r>
              <a:rPr lang="en-US" dirty="0"/>
              <a:t>Often 1% of the list price (rounded up)</a:t>
            </a:r>
          </a:p>
          <a:p>
            <a:r>
              <a:rPr lang="en-US" dirty="0"/>
              <a:t>Earnest Money counts (is applied) toward your down payment</a:t>
            </a:r>
          </a:p>
          <a:p>
            <a:r>
              <a:rPr lang="en-US" dirty="0"/>
              <a:t>Is Earnest Money refundable?</a:t>
            </a:r>
          </a:p>
          <a:p>
            <a:r>
              <a:rPr lang="en-US" dirty="0"/>
              <a:t>Entire class on Earnest Money</a:t>
            </a:r>
          </a:p>
          <a:p>
            <a:pPr lvl="1"/>
            <a:r>
              <a:rPr lang="en-US" dirty="0">
                <a:hlinkClick r:id="rId2"/>
              </a:rPr>
              <a:t>https://refp.com/earnest-money/</a:t>
            </a:r>
            <a:endParaRPr lang="en-US" dirty="0"/>
          </a:p>
        </p:txBody>
      </p:sp>
    </p:spTree>
    <p:extLst>
      <p:ext uri="{BB962C8B-B14F-4D97-AF65-F5344CB8AC3E}">
        <p14:creationId xmlns:p14="http://schemas.microsoft.com/office/powerpoint/2010/main" val="4045949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376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 Payment</a:t>
            </a:r>
          </a:p>
        </p:txBody>
      </p:sp>
      <p:sp>
        <p:nvSpPr>
          <p:cNvPr id="3" name="Content Placeholder 2"/>
          <p:cNvSpPr>
            <a:spLocks noGrp="1"/>
          </p:cNvSpPr>
          <p:nvPr>
            <p:ph idx="1"/>
          </p:nvPr>
        </p:nvSpPr>
        <p:spPr/>
        <p:txBody>
          <a:bodyPr>
            <a:normAutofit/>
          </a:bodyPr>
          <a:lstStyle/>
          <a:p>
            <a:r>
              <a:rPr lang="en-US" dirty="0"/>
              <a:t>Entire classes on this</a:t>
            </a:r>
          </a:p>
          <a:p>
            <a:pPr lvl="1"/>
            <a:r>
              <a:rPr lang="en-US" dirty="0">
                <a:hlinkClick r:id="rId2"/>
              </a:rPr>
              <a:t>https://refp.com/down-payment-classes/</a:t>
            </a:r>
            <a:endParaRPr lang="en-US" dirty="0"/>
          </a:p>
          <a:p>
            <a:r>
              <a:rPr lang="en-US" dirty="0"/>
              <a:t>You need to disclose if you have this when we make an offer, so plan for that in advance of making an offer</a:t>
            </a:r>
          </a:p>
          <a:p>
            <a:r>
              <a:rPr lang="en-US" dirty="0"/>
              <a:t>You’ll need the down payment and source where the funds came from for most lenders, so plan ahead and communicate with your lender about it</a:t>
            </a:r>
          </a:p>
          <a:p>
            <a:r>
              <a:rPr lang="en-US" dirty="0"/>
              <a:t>Legacy Nomads™ and Nomad™ by Proxy</a:t>
            </a:r>
          </a:p>
          <a:p>
            <a:pPr lvl="1"/>
            <a:r>
              <a:rPr lang="en-US" dirty="0"/>
              <a:t>Talk to your lender early and see what you might need to do if you plan to use/give a gift for a down payment</a:t>
            </a:r>
          </a:p>
          <a:p>
            <a:endParaRPr lang="en-US" dirty="0"/>
          </a:p>
        </p:txBody>
      </p:sp>
    </p:spTree>
    <p:extLst>
      <p:ext uri="{BB962C8B-B14F-4D97-AF65-F5344CB8AC3E}">
        <p14:creationId xmlns:p14="http://schemas.microsoft.com/office/powerpoint/2010/main" val="2587803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Pre-Showings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072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Contract</a:t>
            </a:r>
          </a:p>
        </p:txBody>
      </p:sp>
      <p:sp>
        <p:nvSpPr>
          <p:cNvPr id="3" name="Content Placeholder 2"/>
          <p:cNvSpPr>
            <a:spLocks noGrp="1"/>
          </p:cNvSpPr>
          <p:nvPr>
            <p:ph idx="1"/>
          </p:nvPr>
        </p:nvSpPr>
        <p:spPr/>
        <p:txBody>
          <a:bodyPr numCol="2">
            <a:normAutofit fontScale="77500" lnSpcReduction="20000"/>
          </a:bodyPr>
          <a:lstStyle/>
          <a:p>
            <a:r>
              <a:rPr lang="en-US" dirty="0"/>
              <a:t>Contract To Buy and Sell Real Estate</a:t>
            </a:r>
          </a:p>
          <a:p>
            <a:pPr lvl="1"/>
            <a:r>
              <a:rPr lang="en-US" dirty="0"/>
              <a:t>If there are tenants:</a:t>
            </a:r>
          </a:p>
          <a:p>
            <a:pPr lvl="2"/>
            <a:r>
              <a:rPr lang="en-US" dirty="0"/>
              <a:t>Contract To Buy and Sell Real Estate – Income</a:t>
            </a:r>
          </a:p>
          <a:p>
            <a:pPr lvl="2"/>
            <a:r>
              <a:rPr lang="en-US" dirty="0"/>
              <a:t>For Nomads™ with owner occupant financing, you’ll need to move in within 60 days (in most cases) so it is rarer to have tenants in a property when you buy</a:t>
            </a:r>
          </a:p>
          <a:p>
            <a:pPr lvl="1"/>
            <a:r>
              <a:rPr lang="en-US" dirty="0"/>
              <a:t>If it is a new construction property:</a:t>
            </a:r>
          </a:p>
          <a:p>
            <a:pPr lvl="2"/>
            <a:r>
              <a:rPr lang="en-US" dirty="0"/>
              <a:t>Typically a special builder’s contract – very pro-builder</a:t>
            </a:r>
          </a:p>
          <a:p>
            <a:pPr lvl="2"/>
            <a:r>
              <a:rPr lang="en-US" dirty="0"/>
              <a:t>Agents are not typically trained on these</a:t>
            </a:r>
          </a:p>
          <a:p>
            <a:pPr lvl="2"/>
            <a:r>
              <a:rPr lang="en-US" dirty="0"/>
              <a:t>Often have a termination clause that allows the builder to terminate if you’re a PITA</a:t>
            </a:r>
          </a:p>
          <a:p>
            <a:r>
              <a:rPr lang="en-US" dirty="0"/>
              <a:t>Disclosures and Addendums</a:t>
            </a:r>
          </a:p>
          <a:p>
            <a:pPr lvl="1"/>
            <a:r>
              <a:rPr lang="en-US" dirty="0"/>
              <a:t>Seller’s Property Disclosure</a:t>
            </a:r>
          </a:p>
          <a:p>
            <a:pPr lvl="2"/>
            <a:r>
              <a:rPr lang="en-US" dirty="0"/>
              <a:t>Entire class on this</a:t>
            </a:r>
          </a:p>
          <a:p>
            <a:pPr lvl="2"/>
            <a:r>
              <a:rPr lang="en-US" dirty="0">
                <a:hlinkClick r:id="rId2"/>
              </a:rPr>
              <a:t>https://refp.com/sellers-property-disclosure-classes/</a:t>
            </a:r>
            <a:endParaRPr lang="en-US" dirty="0"/>
          </a:p>
          <a:p>
            <a:pPr lvl="2"/>
            <a:endParaRPr lang="en-US" dirty="0"/>
          </a:p>
          <a:p>
            <a:pPr lvl="1"/>
            <a:r>
              <a:rPr lang="en-US" dirty="0"/>
              <a:t>Source of Water Addendum</a:t>
            </a:r>
          </a:p>
          <a:p>
            <a:pPr lvl="1"/>
            <a:r>
              <a:rPr lang="en-US" dirty="0"/>
              <a:t>Square Footage Disclosure</a:t>
            </a:r>
          </a:p>
          <a:p>
            <a:pPr lvl="1"/>
            <a:r>
              <a:rPr lang="en-US" dirty="0"/>
              <a:t>Lead-Based Paint Disclosure</a:t>
            </a:r>
          </a:p>
          <a:p>
            <a:pPr lvl="1"/>
            <a:r>
              <a:rPr lang="en-US" dirty="0"/>
              <a:t>If Fort Collins:</a:t>
            </a:r>
          </a:p>
          <a:p>
            <a:pPr lvl="2"/>
            <a:r>
              <a:rPr lang="en-US" dirty="0"/>
              <a:t>Occupancy Limits Disclosure</a:t>
            </a:r>
          </a:p>
          <a:p>
            <a:r>
              <a:rPr lang="en-US" dirty="0"/>
              <a:t>Classes on writing offers</a:t>
            </a:r>
          </a:p>
          <a:p>
            <a:pPr lvl="1"/>
            <a:r>
              <a:rPr lang="en-US" dirty="0">
                <a:hlinkClick r:id="rId3"/>
              </a:rPr>
              <a:t>https://refp.com/making-offers-classes/</a:t>
            </a:r>
            <a:endParaRPr lang="en-US" dirty="0"/>
          </a:p>
          <a:p>
            <a:r>
              <a:rPr lang="en-US" dirty="0"/>
              <a:t>It is a good idea to get a mock contract done early so you can have your attorney/CPA go over any questions that come up from it with you BEFORE it is 6:30 PM on Thursday and you’re wanting to make an offer on a hot property</a:t>
            </a:r>
          </a:p>
        </p:txBody>
      </p:sp>
    </p:spTree>
    <p:extLst>
      <p:ext uri="{BB962C8B-B14F-4D97-AF65-F5344CB8AC3E}">
        <p14:creationId xmlns:p14="http://schemas.microsoft.com/office/powerpoint/2010/main" val="107499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7D3D788-1C23-4AD9-9F26-7BADE2B75080}"/>
              </a:ext>
            </a:extLst>
          </p:cNvPr>
          <p:cNvSpPr txBox="1"/>
          <p:nvPr/>
        </p:nvSpPr>
        <p:spPr>
          <a:xfrm>
            <a:off x="838200" y="1321356"/>
            <a:ext cx="7895367" cy="369332"/>
          </a:xfrm>
          <a:prstGeom prst="rect">
            <a:avLst/>
          </a:prstGeom>
          <a:noFill/>
        </p:spPr>
        <p:txBody>
          <a:bodyPr wrap="none" rtlCol="0">
            <a:spAutoFit/>
          </a:bodyPr>
          <a:lstStyle/>
          <a:p>
            <a:r>
              <a:rPr lang="en-US" dirty="0"/>
              <a:t>This is </a:t>
            </a:r>
            <a:r>
              <a:rPr lang="en-US" b="1" dirty="0"/>
              <a:t>Buying Process </a:t>
            </a:r>
            <a:r>
              <a:rPr lang="en-US" b="1" u="sng" dirty="0">
                <a:solidFill>
                  <a:srgbClr val="FF5460"/>
                </a:solidFill>
              </a:rPr>
              <a:t>Overview</a:t>
            </a:r>
            <a:r>
              <a:rPr lang="en-US" dirty="0"/>
              <a:t> – some of these blocks are classes by themselves.</a:t>
            </a:r>
          </a:p>
        </p:txBody>
      </p:sp>
    </p:spTree>
    <p:extLst>
      <p:ext uri="{BB962C8B-B14F-4D97-AF65-F5344CB8AC3E}">
        <p14:creationId xmlns:p14="http://schemas.microsoft.com/office/powerpoint/2010/main" val="1418645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0868-48CF-4C3C-B86E-881050946AA3}"/>
              </a:ext>
            </a:extLst>
          </p:cNvPr>
          <p:cNvSpPr>
            <a:spLocks noGrp="1"/>
          </p:cNvSpPr>
          <p:nvPr>
            <p:ph type="title"/>
          </p:nvPr>
        </p:nvSpPr>
        <p:spPr/>
        <p:txBody>
          <a:bodyPr/>
          <a:lstStyle/>
          <a:p>
            <a:r>
              <a:rPr lang="en-US" dirty="0"/>
              <a:t>Required Info To Make Offer</a:t>
            </a:r>
          </a:p>
        </p:txBody>
      </p:sp>
      <p:sp>
        <p:nvSpPr>
          <p:cNvPr id="3" name="Content Placeholder 2">
            <a:extLst>
              <a:ext uri="{FF2B5EF4-FFF2-40B4-BE49-F238E27FC236}">
                <a16:creationId xmlns:a16="http://schemas.microsoft.com/office/drawing/2014/main" id="{D798FEE7-389A-4A4B-95D5-CEA2328E8E88}"/>
              </a:ext>
            </a:extLst>
          </p:cNvPr>
          <p:cNvSpPr>
            <a:spLocks noGrp="1"/>
          </p:cNvSpPr>
          <p:nvPr>
            <p:ph idx="1"/>
          </p:nvPr>
        </p:nvSpPr>
        <p:spPr/>
        <p:txBody>
          <a:bodyPr numCol="2">
            <a:normAutofit fontScale="92500" lnSpcReduction="20000"/>
          </a:bodyPr>
          <a:lstStyle/>
          <a:p>
            <a:r>
              <a:rPr lang="en-US" dirty="0"/>
              <a:t>Property Address</a:t>
            </a:r>
          </a:p>
          <a:p>
            <a:r>
              <a:rPr lang="en-US" dirty="0"/>
              <a:t>Full Legal Names (as you’d want them to appear on the deed)</a:t>
            </a:r>
          </a:p>
          <a:p>
            <a:pPr lvl="1"/>
            <a:r>
              <a:rPr lang="en-US" dirty="0"/>
              <a:t>We’re prefer to know how you’re taking title as well, but can work around this</a:t>
            </a:r>
          </a:p>
          <a:p>
            <a:pPr lvl="1"/>
            <a:r>
              <a:rPr lang="en-US" dirty="0"/>
              <a:t>Your entity completely formed and setup BEFORE you make the offer</a:t>
            </a:r>
          </a:p>
          <a:p>
            <a:r>
              <a:rPr lang="en-US" dirty="0"/>
              <a:t>Offer Price</a:t>
            </a:r>
          </a:p>
          <a:p>
            <a:pPr lvl="1"/>
            <a:r>
              <a:rPr lang="en-US" dirty="0"/>
              <a:t>Including any Seller Concessions</a:t>
            </a:r>
          </a:p>
          <a:p>
            <a:r>
              <a:rPr lang="en-US" dirty="0"/>
              <a:t>Financing</a:t>
            </a:r>
          </a:p>
          <a:p>
            <a:pPr lvl="1"/>
            <a:r>
              <a:rPr lang="en-US" dirty="0"/>
              <a:t>Including down payment amount, loan type and pre-approval letter</a:t>
            </a:r>
          </a:p>
          <a:p>
            <a:pPr lvl="1"/>
            <a:r>
              <a:rPr lang="en-US" dirty="0"/>
              <a:t>Source of down payment and whether you have it or not</a:t>
            </a:r>
          </a:p>
          <a:p>
            <a:r>
              <a:rPr lang="en-US" dirty="0"/>
              <a:t>Dates and Deadlines</a:t>
            </a:r>
          </a:p>
          <a:p>
            <a:pPr lvl="1"/>
            <a:r>
              <a:rPr lang="en-US" dirty="0"/>
              <a:t>How long to give the Seller to respond</a:t>
            </a:r>
          </a:p>
          <a:p>
            <a:pPr lvl="1"/>
            <a:r>
              <a:rPr lang="en-US" dirty="0"/>
              <a:t>How long you’ll need for inspection (usually about a week)</a:t>
            </a:r>
          </a:p>
          <a:p>
            <a:pPr lvl="1"/>
            <a:r>
              <a:rPr lang="en-US" dirty="0"/>
              <a:t>Will the lender you picked by able to hit the dates we select for appraisal and closing</a:t>
            </a:r>
          </a:p>
          <a:p>
            <a:r>
              <a:rPr lang="en-US" dirty="0"/>
              <a:t>Contingencies you want to keep (or limit/waive to strengthen you offer)</a:t>
            </a:r>
          </a:p>
          <a:p>
            <a:pPr lvl="1"/>
            <a:r>
              <a:rPr lang="en-US" dirty="0"/>
              <a:t>Inspection, appraisal, financing</a:t>
            </a:r>
          </a:p>
          <a:p>
            <a:r>
              <a:rPr lang="en-US" dirty="0"/>
              <a:t>Any additional provisions</a:t>
            </a:r>
          </a:p>
        </p:txBody>
      </p:sp>
    </p:spTree>
    <p:extLst>
      <p:ext uri="{BB962C8B-B14F-4D97-AF65-F5344CB8AC3E}">
        <p14:creationId xmlns:p14="http://schemas.microsoft.com/office/powerpoint/2010/main" val="1825587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115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Showings</a:t>
            </a:r>
          </a:p>
        </p:txBody>
      </p:sp>
      <p:sp>
        <p:nvSpPr>
          <p:cNvPr id="3" name="Content Placeholder 2"/>
          <p:cNvSpPr>
            <a:spLocks noGrp="1"/>
          </p:cNvSpPr>
          <p:nvPr>
            <p:ph idx="1"/>
          </p:nvPr>
        </p:nvSpPr>
        <p:spPr/>
        <p:txBody>
          <a:bodyPr>
            <a:normAutofit fontScale="77500" lnSpcReduction="20000"/>
          </a:bodyPr>
          <a:lstStyle/>
          <a:p>
            <a:r>
              <a:rPr lang="en-US" dirty="0"/>
              <a:t>Use “Tenant Eyes” when looking at properties</a:t>
            </a:r>
          </a:p>
          <a:p>
            <a:pPr lvl="1"/>
            <a:r>
              <a:rPr lang="en-US" dirty="0"/>
              <a:t>Similar to “Buyers Eyes” when listing properties for sale</a:t>
            </a:r>
          </a:p>
          <a:p>
            <a:pPr lvl="1"/>
            <a:r>
              <a:rPr lang="en-US" dirty="0"/>
              <a:t>Is this a plus for a tenant?</a:t>
            </a:r>
          </a:p>
          <a:p>
            <a:pPr lvl="1"/>
            <a:r>
              <a:rPr lang="en-US" dirty="0"/>
              <a:t>Will it attract a large pool of good quality, long-term tenants?</a:t>
            </a:r>
          </a:p>
          <a:p>
            <a:pPr lvl="1"/>
            <a:r>
              <a:rPr lang="en-US" dirty="0"/>
              <a:t>Will it fetch better than average rents?</a:t>
            </a:r>
          </a:p>
          <a:p>
            <a:pPr lvl="1"/>
            <a:r>
              <a:rPr lang="en-US" dirty="0"/>
              <a:t>Will this limit my tenant pool?</a:t>
            </a:r>
          </a:p>
          <a:p>
            <a:pPr lvl="1"/>
            <a:r>
              <a:rPr lang="en-US" dirty="0"/>
              <a:t>Will it require maintenance, updates, repairs or CapEx in the near future?</a:t>
            </a:r>
          </a:p>
          <a:p>
            <a:pPr lvl="2"/>
            <a:r>
              <a:rPr lang="en-US" dirty="0">
                <a:hlinkClick r:id="rId2"/>
              </a:rPr>
              <a:t>https://refp.com/capex/</a:t>
            </a:r>
            <a:endParaRPr lang="en-US" dirty="0"/>
          </a:p>
          <a:p>
            <a:r>
              <a:rPr lang="en-US" dirty="0"/>
              <a:t>Be professional – don’t open medicine cabinets, drawers, sit on furniture, bring your small kids or your pets, touch personal property</a:t>
            </a:r>
          </a:p>
          <a:p>
            <a:r>
              <a:rPr lang="en-US" dirty="0"/>
              <a:t>We cover this in “Looking at Houses” classes</a:t>
            </a:r>
          </a:p>
          <a:p>
            <a:pPr lvl="1"/>
            <a:r>
              <a:rPr lang="en-US" dirty="0">
                <a:hlinkClick r:id="rId3"/>
              </a:rPr>
              <a:t>https://refp.com/looking-at-properties-classes/</a:t>
            </a:r>
            <a:endParaRPr lang="en-US" dirty="0"/>
          </a:p>
          <a:p>
            <a:pPr lvl="1"/>
            <a:r>
              <a:rPr lang="en-US" dirty="0"/>
              <a:t>Not just the property, but the location/neighborhood too</a:t>
            </a:r>
          </a:p>
          <a:p>
            <a:pPr lvl="1"/>
            <a:r>
              <a:rPr lang="en-US" u="sng" dirty="0"/>
              <a:t>If you’re considering the property</a:t>
            </a:r>
            <a:r>
              <a:rPr lang="en-US" dirty="0"/>
              <a:t>, make notes about what needs improving, repairs</a:t>
            </a:r>
          </a:p>
          <a:p>
            <a:pPr lvl="2"/>
            <a:r>
              <a:rPr lang="en-US" dirty="0"/>
              <a:t>Write it down: the more properties you see the harder it is to remember what needed what</a:t>
            </a:r>
          </a:p>
        </p:txBody>
      </p:sp>
    </p:spTree>
    <p:extLst>
      <p:ext uri="{BB962C8B-B14F-4D97-AF65-F5344CB8AC3E}">
        <p14:creationId xmlns:p14="http://schemas.microsoft.com/office/powerpoint/2010/main" val="4197177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5916-D7EA-400F-B5C6-5D5D2BC337DF}"/>
              </a:ext>
            </a:extLst>
          </p:cNvPr>
          <p:cNvSpPr>
            <a:spLocks noGrp="1"/>
          </p:cNvSpPr>
          <p:nvPr>
            <p:ph type="title"/>
          </p:nvPr>
        </p:nvSpPr>
        <p:spPr/>
        <p:txBody>
          <a:bodyPr/>
          <a:lstStyle/>
          <a:p>
            <a:r>
              <a:rPr lang="en-US" dirty="0"/>
              <a:t>Discuss Income and Expenses</a:t>
            </a:r>
          </a:p>
        </p:txBody>
      </p:sp>
      <p:sp>
        <p:nvSpPr>
          <p:cNvPr id="3" name="Content Placeholder 2">
            <a:extLst>
              <a:ext uri="{FF2B5EF4-FFF2-40B4-BE49-F238E27FC236}">
                <a16:creationId xmlns:a16="http://schemas.microsoft.com/office/drawing/2014/main" id="{D6E55DB6-1AF2-4623-A8F4-F18BE6544B7B}"/>
              </a:ext>
            </a:extLst>
          </p:cNvPr>
          <p:cNvSpPr>
            <a:spLocks noGrp="1"/>
          </p:cNvSpPr>
          <p:nvPr>
            <p:ph idx="1"/>
          </p:nvPr>
        </p:nvSpPr>
        <p:spPr/>
        <p:txBody>
          <a:bodyPr/>
          <a:lstStyle/>
          <a:p>
            <a:r>
              <a:rPr lang="en-US" dirty="0"/>
              <a:t>Be sure to discuss rent and other income on the property</a:t>
            </a:r>
          </a:p>
          <a:p>
            <a:pPr lvl="1"/>
            <a:r>
              <a:rPr lang="en-US" dirty="0"/>
              <a:t>See entire class on rent comps:</a:t>
            </a:r>
          </a:p>
          <a:p>
            <a:pPr lvl="2"/>
            <a:r>
              <a:rPr lang="en-US" dirty="0">
                <a:hlinkClick r:id="rId2"/>
              </a:rPr>
              <a:t>https://refp.com/rent-comps/</a:t>
            </a:r>
            <a:endParaRPr lang="en-US" dirty="0"/>
          </a:p>
          <a:p>
            <a:r>
              <a:rPr lang="en-US" dirty="0"/>
              <a:t>Does this property have additional sources of income that might make it a better deal?</a:t>
            </a:r>
          </a:p>
          <a:p>
            <a:r>
              <a:rPr lang="en-US" dirty="0"/>
              <a:t>Does this property have additional expenses that might make it a worse deal?</a:t>
            </a:r>
          </a:p>
          <a:p>
            <a:endParaRPr lang="en-US" dirty="0"/>
          </a:p>
        </p:txBody>
      </p:sp>
    </p:spTree>
    <p:extLst>
      <p:ext uri="{BB962C8B-B14F-4D97-AF65-F5344CB8AC3E}">
        <p14:creationId xmlns:p14="http://schemas.microsoft.com/office/powerpoint/2010/main" val="347186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24E4-A307-46FD-AAC6-33506EDCFA62}"/>
              </a:ext>
            </a:extLst>
          </p:cNvPr>
          <p:cNvSpPr>
            <a:spLocks noGrp="1"/>
          </p:cNvSpPr>
          <p:nvPr>
            <p:ph type="title"/>
          </p:nvPr>
        </p:nvSpPr>
        <p:spPr/>
        <p:txBody>
          <a:bodyPr/>
          <a:lstStyle/>
          <a:p>
            <a:r>
              <a:rPr lang="en-US" dirty="0"/>
              <a:t>Assume You’re Being Recorded</a:t>
            </a:r>
          </a:p>
        </p:txBody>
      </p:sp>
      <p:sp>
        <p:nvSpPr>
          <p:cNvPr id="3" name="Content Placeholder 2">
            <a:extLst>
              <a:ext uri="{FF2B5EF4-FFF2-40B4-BE49-F238E27FC236}">
                <a16:creationId xmlns:a16="http://schemas.microsoft.com/office/drawing/2014/main" id="{8EE239FF-41AF-423D-88D9-1BE3713A9098}"/>
              </a:ext>
            </a:extLst>
          </p:cNvPr>
          <p:cNvSpPr>
            <a:spLocks noGrp="1"/>
          </p:cNvSpPr>
          <p:nvPr>
            <p:ph idx="1"/>
          </p:nvPr>
        </p:nvSpPr>
        <p:spPr/>
        <p:txBody>
          <a:bodyPr>
            <a:normAutofit/>
          </a:bodyPr>
          <a:lstStyle/>
          <a:p>
            <a:r>
              <a:rPr lang="en-US" dirty="0"/>
              <a:t>“Just because you’re paranoid doesn’t mean they aren’t after you.” – Joseph Heller in </a:t>
            </a:r>
            <a:r>
              <a:rPr lang="en-US" i="1" dirty="0"/>
              <a:t>Catch-22</a:t>
            </a:r>
          </a:p>
          <a:p>
            <a:r>
              <a:rPr lang="en-US" dirty="0"/>
              <a:t>It is inexpensive to have recording devices in properties</a:t>
            </a:r>
          </a:p>
          <a:p>
            <a:r>
              <a:rPr lang="en-US" dirty="0"/>
              <a:t>Sometimes Sellers, their Real Estate Agent and/or Tenants will be in the property while you look at it</a:t>
            </a:r>
          </a:p>
          <a:p>
            <a:r>
              <a:rPr lang="en-US" dirty="0"/>
              <a:t>Never say anything in a property that you wouldn’t want a Seller to hear</a:t>
            </a:r>
          </a:p>
          <a:p>
            <a:pPr lvl="1"/>
            <a:r>
              <a:rPr lang="en-US" dirty="0"/>
              <a:t>Don’t tip your hand and express your like or dislike of a property while inside</a:t>
            </a:r>
          </a:p>
          <a:p>
            <a:pPr lvl="1"/>
            <a:r>
              <a:rPr lang="en-US" dirty="0"/>
              <a:t>Discuss this afterward, outside, away from the property with your agent later</a:t>
            </a:r>
          </a:p>
        </p:txBody>
      </p:sp>
    </p:spTree>
    <p:extLst>
      <p:ext uri="{BB962C8B-B14F-4D97-AF65-F5344CB8AC3E}">
        <p14:creationId xmlns:p14="http://schemas.microsoft.com/office/powerpoint/2010/main" val="762616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2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Offers</a:t>
            </a:r>
          </a:p>
        </p:txBody>
      </p:sp>
      <p:sp>
        <p:nvSpPr>
          <p:cNvPr id="3" name="Content Placeholder 2"/>
          <p:cNvSpPr>
            <a:spLocks noGrp="1"/>
          </p:cNvSpPr>
          <p:nvPr>
            <p:ph idx="1"/>
          </p:nvPr>
        </p:nvSpPr>
        <p:spPr/>
        <p:txBody>
          <a:bodyPr/>
          <a:lstStyle/>
          <a:p>
            <a:r>
              <a:rPr lang="en-US" dirty="0"/>
              <a:t>Once agent writes up offer, you typically sign it and then agent will send it over to the Seller’s agent for them to present it to the Seller</a:t>
            </a:r>
          </a:p>
          <a:p>
            <a:r>
              <a:rPr lang="en-US" dirty="0"/>
              <a:t>We cover this in several classes like “Making Strong Offers that Get Accepted”</a:t>
            </a:r>
          </a:p>
          <a:p>
            <a:pPr lvl="1"/>
            <a:r>
              <a:rPr lang="en-US" dirty="0">
                <a:hlinkClick r:id="rId2"/>
              </a:rPr>
              <a:t>https://refp.com/making-offers-classes/</a:t>
            </a:r>
            <a:endParaRPr lang="en-US" dirty="0"/>
          </a:p>
          <a:p>
            <a:pPr lvl="1"/>
            <a:r>
              <a:rPr lang="en-US" dirty="0"/>
              <a:t>Some tips to strengthen offer:</a:t>
            </a:r>
          </a:p>
          <a:p>
            <a:pPr lvl="2"/>
            <a:r>
              <a:rPr lang="en-US" dirty="0"/>
              <a:t>Offer more money</a:t>
            </a:r>
          </a:p>
          <a:p>
            <a:pPr lvl="2"/>
            <a:r>
              <a:rPr lang="en-US" dirty="0"/>
              <a:t>Be willing to make up the difference if property doesn’t appraise</a:t>
            </a:r>
          </a:p>
          <a:p>
            <a:pPr lvl="2"/>
            <a:r>
              <a:rPr lang="en-US" dirty="0"/>
              <a:t>Waive inspection or limit your ability to object on inspection</a:t>
            </a:r>
          </a:p>
          <a:p>
            <a:pPr lvl="2"/>
            <a:r>
              <a:rPr lang="en-US" dirty="0"/>
              <a:t>Waive ability to object to financing (and/or cash offer)</a:t>
            </a:r>
          </a:p>
          <a:p>
            <a:pPr lvl="2"/>
            <a:r>
              <a:rPr lang="en-US" dirty="0"/>
              <a:t>Increase earnest money amount/make it non-refundable</a:t>
            </a:r>
          </a:p>
          <a:p>
            <a:pPr lvl="2"/>
            <a:endParaRPr lang="en-US" dirty="0"/>
          </a:p>
        </p:txBody>
      </p:sp>
    </p:spTree>
    <p:extLst>
      <p:ext uri="{BB962C8B-B14F-4D97-AF65-F5344CB8AC3E}">
        <p14:creationId xmlns:p14="http://schemas.microsoft.com/office/powerpoint/2010/main" val="1220351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76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To Close</a:t>
            </a:r>
          </a:p>
        </p:txBody>
      </p:sp>
      <p:sp>
        <p:nvSpPr>
          <p:cNvPr id="3" name="Content Placeholder 2"/>
          <p:cNvSpPr>
            <a:spLocks noGrp="1"/>
          </p:cNvSpPr>
          <p:nvPr>
            <p:ph idx="1"/>
          </p:nvPr>
        </p:nvSpPr>
        <p:spPr/>
        <p:txBody>
          <a:bodyPr>
            <a:normAutofit fontScale="92500" lnSpcReduction="20000"/>
          </a:bodyPr>
          <a:lstStyle/>
          <a:p>
            <a:r>
              <a:rPr lang="en-US" dirty="0"/>
              <a:t>All the stuff that happens once you go under contract up to closing</a:t>
            </a:r>
          </a:p>
          <a:p>
            <a:r>
              <a:rPr lang="en-US" dirty="0"/>
              <a:t>We cover this in “Contract to Close” classes</a:t>
            </a:r>
          </a:p>
          <a:p>
            <a:pPr lvl="1"/>
            <a:r>
              <a:rPr lang="en-US" dirty="0">
                <a:hlinkClick r:id="rId2"/>
              </a:rPr>
              <a:t>https://refp.com/contract-to-close-classes/</a:t>
            </a:r>
            <a:endParaRPr lang="en-US" dirty="0"/>
          </a:p>
          <a:p>
            <a:r>
              <a:rPr lang="en-US" dirty="0"/>
              <a:t>Short version:</a:t>
            </a:r>
          </a:p>
          <a:p>
            <a:pPr lvl="1"/>
            <a:r>
              <a:rPr lang="en-US" dirty="0"/>
              <a:t>Title work: review it and ask title and/or attorney questions</a:t>
            </a:r>
          </a:p>
          <a:p>
            <a:pPr lvl="1"/>
            <a:r>
              <a:rPr lang="en-US" dirty="0"/>
              <a:t>HOA: review it and ask HOA and/or attorney questions</a:t>
            </a:r>
          </a:p>
          <a:p>
            <a:pPr lvl="1"/>
            <a:r>
              <a:rPr lang="en-US" dirty="0"/>
              <a:t>Seller’s Disclosure: review it and have inspector/contractors look closer at any areas of concern during inspection period</a:t>
            </a:r>
          </a:p>
          <a:p>
            <a:pPr lvl="1"/>
            <a:r>
              <a:rPr lang="en-US" dirty="0"/>
              <a:t>Loan: complete any remaining steps for approval, review final terms</a:t>
            </a:r>
          </a:p>
          <a:p>
            <a:pPr lvl="1"/>
            <a:r>
              <a:rPr lang="en-US" dirty="0"/>
              <a:t>Appraisal: review it and ask lender if you have any questions</a:t>
            </a:r>
          </a:p>
          <a:p>
            <a:pPr lvl="1"/>
            <a:r>
              <a:rPr lang="en-US" dirty="0"/>
              <a:t>Survey: consider getting one and ask attorney if you have concerns</a:t>
            </a:r>
          </a:p>
          <a:p>
            <a:pPr lvl="1"/>
            <a:r>
              <a:rPr lang="en-US" dirty="0"/>
              <a:t>Due Diligence: complete any additional covered due diligence items in the contract</a:t>
            </a:r>
          </a:p>
          <a:p>
            <a:pPr lvl="1"/>
            <a:r>
              <a:rPr lang="en-US" dirty="0"/>
              <a:t>Inspection: see next slide</a:t>
            </a:r>
          </a:p>
        </p:txBody>
      </p:sp>
    </p:spTree>
    <p:extLst>
      <p:ext uri="{BB962C8B-B14F-4D97-AF65-F5344CB8AC3E}">
        <p14:creationId xmlns:p14="http://schemas.microsoft.com/office/powerpoint/2010/main" val="15765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1994-962A-47D1-BC28-DD504FCFEF5E}"/>
              </a:ext>
            </a:extLst>
          </p:cNvPr>
          <p:cNvSpPr>
            <a:spLocks noGrp="1"/>
          </p:cNvSpPr>
          <p:nvPr>
            <p:ph type="title"/>
          </p:nvPr>
        </p:nvSpPr>
        <p:spPr/>
        <p:txBody>
          <a:bodyPr/>
          <a:lstStyle/>
          <a:p>
            <a:r>
              <a:rPr lang="en-US" dirty="0"/>
              <a:t>Inspection</a:t>
            </a:r>
          </a:p>
        </p:txBody>
      </p:sp>
      <p:sp>
        <p:nvSpPr>
          <p:cNvPr id="3" name="Content Placeholder 2">
            <a:extLst>
              <a:ext uri="{FF2B5EF4-FFF2-40B4-BE49-F238E27FC236}">
                <a16:creationId xmlns:a16="http://schemas.microsoft.com/office/drawing/2014/main" id="{5E140597-1E6D-49DC-AAB6-9B3E1CA728CA}"/>
              </a:ext>
            </a:extLst>
          </p:cNvPr>
          <p:cNvSpPr>
            <a:spLocks noGrp="1"/>
          </p:cNvSpPr>
          <p:nvPr>
            <p:ph idx="1"/>
          </p:nvPr>
        </p:nvSpPr>
        <p:spPr/>
        <p:txBody>
          <a:bodyPr>
            <a:normAutofit fontScale="62500" lnSpcReduction="20000"/>
          </a:bodyPr>
          <a:lstStyle/>
          <a:p>
            <a:r>
              <a:rPr lang="en-US" dirty="0"/>
              <a:t>Hire inspector and attend inspection to find out any potential concerns with the property, locations</a:t>
            </a:r>
          </a:p>
          <a:p>
            <a:pPr lvl="1"/>
            <a:r>
              <a:rPr lang="en-US" dirty="0"/>
              <a:t>Typically inspects all major systems</a:t>
            </a:r>
          </a:p>
          <a:p>
            <a:pPr lvl="2"/>
            <a:r>
              <a:rPr lang="en-US" dirty="0"/>
              <a:t>Sometimes a system will be </a:t>
            </a:r>
            <a:r>
              <a:rPr lang="en-US" dirty="0" err="1"/>
              <a:t>uninspectable</a:t>
            </a:r>
            <a:r>
              <a:rPr lang="en-US" dirty="0"/>
              <a:t> (weather, condition, location, </a:t>
            </a:r>
            <a:r>
              <a:rPr lang="en-US" dirty="0" err="1"/>
              <a:t>etc</a:t>
            </a:r>
            <a:r>
              <a:rPr lang="en-US" dirty="0"/>
              <a:t>)</a:t>
            </a:r>
          </a:p>
          <a:p>
            <a:pPr lvl="1"/>
            <a:r>
              <a:rPr lang="en-US" dirty="0"/>
              <a:t>Usually sends written report within 1 or 2 days after inspection</a:t>
            </a:r>
          </a:p>
          <a:p>
            <a:pPr lvl="2"/>
            <a:r>
              <a:rPr lang="en-US" dirty="0"/>
              <a:t>Plan for this in your dates/deadlines and scheduling</a:t>
            </a:r>
          </a:p>
          <a:p>
            <a:r>
              <a:rPr lang="en-US" dirty="0"/>
              <a:t>Attend inspection, shadow inspector and ask questions</a:t>
            </a:r>
          </a:p>
          <a:p>
            <a:pPr lvl="1"/>
            <a:r>
              <a:rPr lang="en-US" dirty="0"/>
              <a:t>Call to their attention any areas of concern you see and found on Seller’s Property Disclosure</a:t>
            </a:r>
          </a:p>
          <a:p>
            <a:r>
              <a:rPr lang="en-US" dirty="0"/>
              <a:t>General maintenance and objectionable things that are defective are typically not the same</a:t>
            </a:r>
          </a:p>
          <a:p>
            <a:r>
              <a:rPr lang="en-US" dirty="0"/>
              <a:t>Discuss having additional paid tests done if appropriate: lead-based paint, mold, termites, asbestos, sewer line/septic system, meth</a:t>
            </a:r>
          </a:p>
          <a:p>
            <a:r>
              <a:rPr lang="en-US" dirty="0"/>
              <a:t>Acting in good faith typically means only objecting to significant things that you did NOT see during your showing</a:t>
            </a:r>
          </a:p>
          <a:p>
            <a:pPr lvl="1"/>
            <a:r>
              <a:rPr lang="en-US" dirty="0"/>
              <a:t>There are times you won’t object to anything</a:t>
            </a:r>
          </a:p>
          <a:p>
            <a:pPr lvl="1"/>
            <a:r>
              <a:rPr lang="en-US" dirty="0"/>
              <a:t>You can object to anything covered in the Contract to Buy and Sell Real Estate (or the equivalent in your market)</a:t>
            </a:r>
          </a:p>
          <a:p>
            <a:pPr lvl="1"/>
            <a:r>
              <a:rPr lang="en-US" dirty="0"/>
              <a:t>Seller can agree to address some or all of the items you objected to or do nothing at all</a:t>
            </a:r>
          </a:p>
          <a:p>
            <a:r>
              <a:rPr lang="en-US" dirty="0"/>
              <a:t>Complete any additional due diligence covered under inspection provisions</a:t>
            </a:r>
          </a:p>
        </p:txBody>
      </p:sp>
    </p:spTree>
    <p:extLst>
      <p:ext uri="{BB962C8B-B14F-4D97-AF65-F5344CB8AC3E}">
        <p14:creationId xmlns:p14="http://schemas.microsoft.com/office/powerpoint/2010/main" val="250491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7752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7D3D788-1C23-4AD9-9F26-7BADE2B75080}"/>
              </a:ext>
            </a:extLst>
          </p:cNvPr>
          <p:cNvSpPr txBox="1"/>
          <p:nvPr/>
        </p:nvSpPr>
        <p:spPr>
          <a:xfrm>
            <a:off x="838200" y="1321356"/>
            <a:ext cx="7895367" cy="369332"/>
          </a:xfrm>
          <a:prstGeom prst="rect">
            <a:avLst/>
          </a:prstGeom>
          <a:noFill/>
        </p:spPr>
        <p:txBody>
          <a:bodyPr wrap="none" rtlCol="0">
            <a:spAutoFit/>
          </a:bodyPr>
          <a:lstStyle/>
          <a:p>
            <a:r>
              <a:rPr lang="en-US" dirty="0"/>
              <a:t>This is </a:t>
            </a:r>
            <a:r>
              <a:rPr lang="en-US" b="1" dirty="0"/>
              <a:t>Buying Process </a:t>
            </a:r>
            <a:r>
              <a:rPr lang="en-US" b="1" u="sng" dirty="0">
                <a:solidFill>
                  <a:srgbClr val="FF5460"/>
                </a:solidFill>
              </a:rPr>
              <a:t>Overview</a:t>
            </a:r>
            <a:r>
              <a:rPr lang="en-US" dirty="0"/>
              <a:t> – some of these blocks are classes by themselves.</a:t>
            </a:r>
          </a:p>
        </p:txBody>
      </p:sp>
    </p:spTree>
    <p:extLst>
      <p:ext uri="{BB962C8B-B14F-4D97-AF65-F5344CB8AC3E}">
        <p14:creationId xmlns:p14="http://schemas.microsoft.com/office/powerpoint/2010/main" val="25647472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225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a:t>
            </a:r>
          </a:p>
        </p:txBody>
      </p:sp>
      <p:sp>
        <p:nvSpPr>
          <p:cNvPr id="3" name="Content Placeholder 2"/>
          <p:cNvSpPr>
            <a:spLocks noGrp="1"/>
          </p:cNvSpPr>
          <p:nvPr>
            <p:ph idx="1"/>
          </p:nvPr>
        </p:nvSpPr>
        <p:spPr/>
        <p:txBody>
          <a:bodyPr>
            <a:normAutofit fontScale="77500" lnSpcReduction="20000"/>
          </a:bodyPr>
          <a:lstStyle/>
          <a:p>
            <a:r>
              <a:rPr lang="en-US" dirty="0"/>
              <a:t>The ceremony of signing real estate and financing documents where ownership is transferred from seller to buyer</a:t>
            </a:r>
          </a:p>
          <a:p>
            <a:r>
              <a:rPr lang="en-US" dirty="0"/>
              <a:t>We cover this in “Closing Real Estate Deals” classes</a:t>
            </a:r>
          </a:p>
          <a:p>
            <a:pPr lvl="1"/>
            <a:r>
              <a:rPr lang="en-US" dirty="0">
                <a:hlinkClick r:id="rId2"/>
              </a:rPr>
              <a:t>https://refp.com/closing-classes/</a:t>
            </a:r>
            <a:endParaRPr lang="en-US" dirty="0"/>
          </a:p>
          <a:p>
            <a:r>
              <a:rPr lang="en-US" dirty="0"/>
              <a:t>The short list:</a:t>
            </a:r>
          </a:p>
          <a:p>
            <a:pPr lvl="1"/>
            <a:r>
              <a:rPr lang="en-US" dirty="0"/>
              <a:t>Make sure your insurance is in place (especially if you’re not getting a loan)</a:t>
            </a:r>
          </a:p>
          <a:p>
            <a:pPr lvl="1"/>
            <a:r>
              <a:rPr lang="en-US" dirty="0"/>
              <a:t>Transfer utilities – buyer typically owns the day of closing</a:t>
            </a:r>
          </a:p>
          <a:p>
            <a:pPr lvl="1"/>
            <a:r>
              <a:rPr lang="en-US" dirty="0"/>
              <a:t>Bring to closing:</a:t>
            </a:r>
          </a:p>
          <a:p>
            <a:pPr lvl="2"/>
            <a:r>
              <a:rPr lang="en-US" dirty="0"/>
              <a:t>Money needed to close (good funds as defined by title company… usually cashier’s check or wire but each title company has their own rules)</a:t>
            </a:r>
          </a:p>
          <a:p>
            <a:pPr lvl="2"/>
            <a:r>
              <a:rPr lang="en-US" dirty="0"/>
              <a:t>Government issued ID (driver’s license, passport) and one other picture ID</a:t>
            </a:r>
          </a:p>
          <a:p>
            <a:pPr lvl="1"/>
            <a:r>
              <a:rPr lang="en-US" dirty="0"/>
              <a:t>Seller and their agent may be at closing (can often request separate closings if needed)</a:t>
            </a:r>
          </a:p>
          <a:p>
            <a:pPr lvl="1"/>
            <a:r>
              <a:rPr lang="en-US" dirty="0"/>
              <a:t>Read and ask questions</a:t>
            </a:r>
          </a:p>
          <a:p>
            <a:pPr lvl="2"/>
            <a:r>
              <a:rPr lang="en-US" dirty="0"/>
              <a:t>If you plan to read everything or will have questions for your attorney/CPA, ask your agent to request the documents ahead of time</a:t>
            </a:r>
          </a:p>
          <a:p>
            <a:pPr lvl="2"/>
            <a:r>
              <a:rPr lang="en-US" dirty="0"/>
              <a:t>Remember, your real estate agent cannot give you legal advice</a:t>
            </a:r>
          </a:p>
        </p:txBody>
      </p:sp>
    </p:spTree>
    <p:extLst>
      <p:ext uri="{BB962C8B-B14F-4D97-AF65-F5344CB8AC3E}">
        <p14:creationId xmlns:p14="http://schemas.microsoft.com/office/powerpoint/2010/main" val="40126146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825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Post-Closing</a:t>
            </a:r>
          </a:p>
        </p:txBody>
      </p:sp>
      <p:sp>
        <p:nvSpPr>
          <p:cNvPr id="3" name="Content Placeholder 2"/>
          <p:cNvSpPr>
            <a:spLocks noGrp="1"/>
          </p:cNvSpPr>
          <p:nvPr>
            <p:ph idx="1"/>
          </p:nvPr>
        </p:nvSpPr>
        <p:spPr/>
        <p:txBody>
          <a:bodyPr>
            <a:normAutofit fontScale="77500" lnSpcReduction="20000"/>
          </a:bodyPr>
          <a:lstStyle/>
          <a:p>
            <a:r>
              <a:rPr lang="en-US" dirty="0"/>
              <a:t>Title company files the deed which puts on public record the transfer of ownership from seller to buyer</a:t>
            </a:r>
          </a:p>
          <a:p>
            <a:pPr lvl="1"/>
            <a:r>
              <a:rPr lang="en-US" dirty="0"/>
              <a:t>You get a copy in the mail usually within a few weeks</a:t>
            </a:r>
          </a:p>
          <a:p>
            <a:r>
              <a:rPr lang="en-US" dirty="0"/>
              <a:t>Owner’s title insurance policy typically mailed to you in about a month</a:t>
            </a:r>
          </a:p>
          <a:p>
            <a:pPr lvl="1"/>
            <a:r>
              <a:rPr lang="en-US" dirty="0"/>
              <a:t>If you do not receive it call title company</a:t>
            </a:r>
          </a:p>
          <a:p>
            <a:r>
              <a:rPr lang="en-US" dirty="0"/>
              <a:t>File all your closing documents and prepare for tax season</a:t>
            </a:r>
          </a:p>
          <a:p>
            <a:r>
              <a:rPr lang="en-US" dirty="0"/>
              <a:t>Change locks and garage door opener codes</a:t>
            </a:r>
          </a:p>
          <a:p>
            <a:r>
              <a:rPr lang="en-US" dirty="0"/>
              <a:t>Complete all deferred maintenance discovered during showing and inspection</a:t>
            </a:r>
          </a:p>
          <a:p>
            <a:pPr lvl="1"/>
            <a:r>
              <a:rPr lang="en-US" dirty="0"/>
              <a:t>Service HVAC system</a:t>
            </a:r>
          </a:p>
          <a:p>
            <a:pPr lvl="1"/>
            <a:r>
              <a:rPr lang="en-US" dirty="0"/>
              <a:t>Replace detector batteries and any </a:t>
            </a:r>
            <a:r>
              <a:rPr lang="en-US" dirty="0" err="1"/>
              <a:t>out-dated</a:t>
            </a:r>
            <a:r>
              <a:rPr lang="en-US" dirty="0"/>
              <a:t> smoke and CO detectors (typically every 8-10 years)</a:t>
            </a:r>
          </a:p>
          <a:p>
            <a:r>
              <a:rPr lang="en-US" dirty="0"/>
              <a:t>Prepare property to move-in or for tenant</a:t>
            </a:r>
          </a:p>
          <a:p>
            <a:pPr lvl="1"/>
            <a:r>
              <a:rPr lang="en-US" dirty="0"/>
              <a:t>General cleaning and carpet cleaning</a:t>
            </a:r>
          </a:p>
          <a:p>
            <a:r>
              <a:rPr lang="en-US" dirty="0"/>
              <a:t>Hire property manager or begin managing the property yourself</a:t>
            </a:r>
          </a:p>
        </p:txBody>
      </p:sp>
    </p:spTree>
    <p:extLst>
      <p:ext uri="{BB962C8B-B14F-4D97-AF65-F5344CB8AC3E}">
        <p14:creationId xmlns:p14="http://schemas.microsoft.com/office/powerpoint/2010/main" val="2683441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Post-Closing</a:t>
            </a:r>
          </a:p>
        </p:txBody>
      </p:sp>
      <p:sp>
        <p:nvSpPr>
          <p:cNvPr id="3" name="Content Placeholder 2"/>
          <p:cNvSpPr>
            <a:spLocks noGrp="1"/>
          </p:cNvSpPr>
          <p:nvPr>
            <p:ph idx="1"/>
          </p:nvPr>
        </p:nvSpPr>
        <p:spPr/>
        <p:txBody>
          <a:bodyPr>
            <a:normAutofit/>
          </a:bodyPr>
          <a:lstStyle/>
          <a:p>
            <a:r>
              <a:rPr lang="en-US" dirty="0"/>
              <a:t>Relationship with real estate agent should not end with Closing</a:t>
            </a:r>
          </a:p>
          <a:p>
            <a:pPr lvl="1"/>
            <a:r>
              <a:rPr lang="en-US" dirty="0"/>
              <a:t>Real Estate Reviews</a:t>
            </a:r>
          </a:p>
          <a:p>
            <a:pPr lvl="1"/>
            <a:r>
              <a:rPr lang="en-US" dirty="0"/>
              <a:t>Referral Directory</a:t>
            </a:r>
          </a:p>
          <a:p>
            <a:pPr lvl="1"/>
            <a:r>
              <a:rPr lang="en-US" dirty="0"/>
              <a:t>Changes in market conditions that affect your real estate</a:t>
            </a:r>
          </a:p>
          <a:p>
            <a:pPr lvl="2"/>
            <a:r>
              <a:rPr lang="en-US" dirty="0"/>
              <a:t>Months of Inventory</a:t>
            </a:r>
          </a:p>
          <a:p>
            <a:pPr lvl="2"/>
            <a:r>
              <a:rPr lang="en-US" dirty="0"/>
              <a:t>Changes in interest rates: refinance, </a:t>
            </a:r>
            <a:r>
              <a:rPr lang="en-US" dirty="0" err="1"/>
              <a:t>etc</a:t>
            </a:r>
            <a:endParaRPr lang="en-US" dirty="0"/>
          </a:p>
          <a:p>
            <a:pPr lvl="2"/>
            <a:r>
              <a:rPr lang="en-US" dirty="0"/>
              <a:t>Rental market changes</a:t>
            </a:r>
          </a:p>
          <a:p>
            <a:pPr lvl="2"/>
            <a:r>
              <a:rPr lang="en-US" dirty="0"/>
              <a:t>Rental comps</a:t>
            </a:r>
            <a:endParaRPr lang="en-US" b="1" dirty="0">
              <a:solidFill>
                <a:srgbClr val="FF5460"/>
              </a:solidFill>
            </a:endParaRPr>
          </a:p>
          <a:p>
            <a:pPr lvl="1"/>
            <a:r>
              <a:rPr lang="en-US" dirty="0"/>
              <a:t>Leases and related paperwork</a:t>
            </a:r>
          </a:p>
          <a:p>
            <a:pPr lvl="1"/>
            <a:r>
              <a:rPr lang="en-US" dirty="0"/>
              <a:t>Classes on various real estate topics</a:t>
            </a:r>
          </a:p>
          <a:p>
            <a:pPr lvl="1"/>
            <a:r>
              <a:rPr lang="en-US" dirty="0"/>
              <a:t>Answers to your real estate questions</a:t>
            </a:r>
          </a:p>
        </p:txBody>
      </p:sp>
    </p:spTree>
    <p:extLst>
      <p:ext uri="{BB962C8B-B14F-4D97-AF65-F5344CB8AC3E}">
        <p14:creationId xmlns:p14="http://schemas.microsoft.com/office/powerpoint/2010/main" val="1732796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52054" y="5322334"/>
            <a:ext cx="5157787" cy="823912"/>
          </a:xfrm>
        </p:spPr>
        <p:txBody>
          <a:bodyPr/>
          <a:lstStyle/>
          <a:p>
            <a:pPr algn="ctr"/>
            <a:r>
              <a:rPr lang="en-US" dirty="0"/>
              <a:t>James Orr</a:t>
            </a:r>
          </a:p>
        </p:txBody>
      </p:sp>
      <p:pic>
        <p:nvPicPr>
          <p:cNvPr id="8" name="Content Placeholder 7" descr="A close up of a logo&#10;&#10;Description generated with very high confidence">
            <a:extLst>
              <a:ext uri="{FF2B5EF4-FFF2-40B4-BE49-F238E27FC236}">
                <a16:creationId xmlns:a16="http://schemas.microsoft.com/office/drawing/2014/main" id="{8D1A6652-DE25-48B7-9626-B7193E9E5C8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45489" y="2207351"/>
            <a:ext cx="3577269" cy="3684588"/>
          </a:xfrm>
        </p:spPr>
      </p:pic>
      <p:sp>
        <p:nvSpPr>
          <p:cNvPr id="5" name="Content Placeholder 4"/>
          <p:cNvSpPr>
            <a:spLocks noGrp="1"/>
          </p:cNvSpPr>
          <p:nvPr>
            <p:ph sz="quarter" idx="4"/>
          </p:nvPr>
        </p:nvSpPr>
        <p:spPr>
          <a:xfrm>
            <a:off x="5478011" y="2676413"/>
            <a:ext cx="5877377" cy="3032481"/>
          </a:xfrm>
        </p:spPr>
        <p:txBody>
          <a:bodyPr>
            <a:normAutofit/>
          </a:bodyPr>
          <a:lstStyle/>
          <a:p>
            <a:pPr marL="0" indent="0">
              <a:buNone/>
            </a:pPr>
            <a:endParaRPr lang="en-US" dirty="0"/>
          </a:p>
          <a:p>
            <a:pPr marL="0" indent="0">
              <a:buNone/>
            </a:pPr>
            <a:endParaRPr lang="en-US" dirty="0"/>
          </a:p>
          <a:p>
            <a:pPr marL="0" indent="0">
              <a:buNone/>
            </a:pPr>
            <a:r>
              <a:rPr lang="en-US" dirty="0"/>
              <a:t>jamesorr@gmail.com </a:t>
            </a:r>
          </a:p>
          <a:p>
            <a:pPr marL="0" indent="0">
              <a:buNone/>
            </a:pPr>
            <a:r>
              <a:rPr lang="en-US" dirty="0"/>
              <a:t>https://RealEstateFinancialPlanner.com</a:t>
            </a:r>
          </a:p>
        </p:txBody>
      </p:sp>
      <p:pic>
        <p:nvPicPr>
          <p:cNvPr id="2050" name="Picture 2">
            <a:extLst>
              <a:ext uri="{FF2B5EF4-FFF2-40B4-BE49-F238E27FC236}">
                <a16:creationId xmlns:a16="http://schemas.microsoft.com/office/drawing/2014/main" id="{06D90CAA-F5B6-4669-B419-2C9EA2F5F8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66061"/>
            <a:ext cx="91440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2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Process 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5992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672823"/>
      </p:ext>
    </p:extLst>
  </p:cSld>
  <p:clrMapOvr>
    <a:masterClrMapping/>
  </p:clrMapOvr>
</p:sld>
</file>

<file path=ppt/theme/theme1.xml><?xml version="1.0" encoding="utf-8"?>
<a:theme xmlns:a="http://schemas.openxmlformats.org/drawingml/2006/main" name="Office Theme">
  <a:themeElements>
    <a:clrScheme name="Nomad">
      <a:dk1>
        <a:srgbClr val="000000"/>
      </a:dk1>
      <a:lt1>
        <a:sysClr val="window" lastClr="FFFFFF"/>
      </a:lt1>
      <a:dk2>
        <a:srgbClr val="7F7F7F"/>
      </a:dk2>
      <a:lt2>
        <a:srgbClr val="F2F2F2"/>
      </a:lt2>
      <a:accent1>
        <a:srgbClr val="BFBFBF"/>
      </a:accent1>
      <a:accent2>
        <a:srgbClr val="22475E"/>
      </a:accent2>
      <a:accent3>
        <a:srgbClr val="75B08A"/>
      </a:accent3>
      <a:accent4>
        <a:srgbClr val="F0E797"/>
      </a:accent4>
      <a:accent5>
        <a:srgbClr val="FF9D84"/>
      </a:accent5>
      <a:accent6>
        <a:srgbClr val="FF5460"/>
      </a:accent6>
      <a:hlink>
        <a:srgbClr val="498DF1"/>
      </a:hlink>
      <a:folHlink>
        <a:srgbClr val="498DF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24121</TotalTime>
  <Words>6134</Words>
  <Application>Microsoft Office PowerPoint</Application>
  <PresentationFormat>Widescreen</PresentationFormat>
  <Paragraphs>743</Paragraphs>
  <Slides>85</Slides>
  <Notes>2</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Calibri Light</vt:lpstr>
      <vt:lpstr>Office Theme</vt:lpstr>
      <vt:lpstr>PowerPoint Presentation</vt:lpstr>
      <vt:lpstr>How to Buy a Rental Property</vt:lpstr>
      <vt:lpstr>Introductions via Chat</vt:lpstr>
      <vt:lpstr>Why You Should Not Consider Anything I Say As Advice or Even Reliable Information or Education</vt:lpstr>
      <vt:lpstr>How to Buy a Rental Property</vt:lpstr>
      <vt:lpstr>About This Class</vt:lpstr>
      <vt:lpstr>Buying Process Overview</vt:lpstr>
      <vt:lpstr>Buying Process Overview</vt:lpstr>
      <vt:lpstr>Buying Process Overview</vt:lpstr>
      <vt:lpstr>First Meeting with Your Real Estate Agent</vt:lpstr>
      <vt:lpstr>First Meeting with Your Real Estate Agent</vt:lpstr>
      <vt:lpstr>First Meeting with Your Real Estate Agent</vt:lpstr>
      <vt:lpstr>First Meeting With Real Estate Agent</vt:lpstr>
      <vt:lpstr>First Meeting With Real Estate Agent</vt:lpstr>
      <vt:lpstr>First Meeting With Real Estate Agent</vt:lpstr>
      <vt:lpstr>Forms Locally</vt:lpstr>
      <vt:lpstr>Exclusive Right-To-Buy Listing Contract</vt:lpstr>
      <vt:lpstr>Exclusive Right-To-Buy Listing Contract</vt:lpstr>
      <vt:lpstr>Exclusive Right-To-Buy Listing Contract</vt:lpstr>
      <vt:lpstr>Exclusive Right-To-Buy Listing Contract</vt:lpstr>
      <vt:lpstr>Exclusive Right-To-Buy Listing Contract</vt:lpstr>
      <vt:lpstr>Brokerage Firm’s Fee</vt:lpstr>
      <vt:lpstr>Success Fee</vt:lpstr>
      <vt:lpstr>Who Will Pay Brokerage Firm’s Fee</vt:lpstr>
      <vt:lpstr>Who Will Pay Brokerage Firm’s Fee</vt:lpstr>
      <vt:lpstr>What if these cost the same?</vt:lpstr>
      <vt:lpstr>Exclusive Right-To-Buy Listing Contract</vt:lpstr>
      <vt:lpstr>Exclusive Right-To-Buy Listing Contract</vt:lpstr>
      <vt:lpstr>Right To Cancel</vt:lpstr>
      <vt:lpstr>Costs of 3rd Party Services/Products</vt:lpstr>
      <vt:lpstr>Exclusive Right-To-Buy Listing Contract</vt:lpstr>
      <vt:lpstr>Exclusive Right-To-Buy Listing Contract</vt:lpstr>
      <vt:lpstr>Exclusive Right-To-Buy Listing Contract</vt:lpstr>
      <vt:lpstr>Exclusive Right-To-Buy Listing Contract</vt:lpstr>
      <vt:lpstr>Working Exclusively With One Agent</vt:lpstr>
      <vt:lpstr>Working with Multiple Agents</vt:lpstr>
      <vt:lpstr>First Meeting With Real Estate Agent</vt:lpstr>
      <vt:lpstr>Professional Services Provided</vt:lpstr>
      <vt:lpstr>Professional Services Provided</vt:lpstr>
      <vt:lpstr>Dream Team</vt:lpstr>
      <vt:lpstr>First Meeting With Real Estate Agent</vt:lpstr>
      <vt:lpstr>Your Real Estate Goals</vt:lpstr>
      <vt:lpstr>Your Real Estate Goals</vt:lpstr>
      <vt:lpstr>First Meeting With Real Estate Agent</vt:lpstr>
      <vt:lpstr>Financing</vt:lpstr>
      <vt:lpstr>First Meeting With Real Estate Agent</vt:lpstr>
      <vt:lpstr>Receive Property Lists</vt:lpstr>
      <vt:lpstr>Establishing Your Buying Criteria</vt:lpstr>
      <vt:lpstr>Finding Properties</vt:lpstr>
      <vt:lpstr>First Meeting With Real Estate Agent</vt:lpstr>
      <vt:lpstr>Analyze Deals</vt:lpstr>
      <vt:lpstr>Deal Analysis Basics</vt:lpstr>
      <vt:lpstr>First Meeting With Real Estate Agent</vt:lpstr>
      <vt:lpstr>Write Offer</vt:lpstr>
      <vt:lpstr>Buying Process Overview</vt:lpstr>
      <vt:lpstr>Pre-Showings</vt:lpstr>
      <vt:lpstr>Pre-Showings</vt:lpstr>
      <vt:lpstr>Pre-Showings</vt:lpstr>
      <vt:lpstr>Qualify With Lender</vt:lpstr>
      <vt:lpstr>PowerPoint Presentation</vt:lpstr>
      <vt:lpstr>Affordability and Loan Choice</vt:lpstr>
      <vt:lpstr>Pre-Showings</vt:lpstr>
      <vt:lpstr>Pre-Approval Letter</vt:lpstr>
      <vt:lpstr>Pre-Showings</vt:lpstr>
      <vt:lpstr>Earnest Money</vt:lpstr>
      <vt:lpstr>Pre-Showings</vt:lpstr>
      <vt:lpstr>Down Payment</vt:lpstr>
      <vt:lpstr>Pre-Showings</vt:lpstr>
      <vt:lpstr>Mock Contract</vt:lpstr>
      <vt:lpstr>Required Info To Make Offer</vt:lpstr>
      <vt:lpstr>Buying Process Overview</vt:lpstr>
      <vt:lpstr>Showings</vt:lpstr>
      <vt:lpstr>Discuss Income and Expenses</vt:lpstr>
      <vt:lpstr>Assume You’re Being Recorded</vt:lpstr>
      <vt:lpstr>Buying Process Overview</vt:lpstr>
      <vt:lpstr>Writing Offers</vt:lpstr>
      <vt:lpstr>Buying Process Overview</vt:lpstr>
      <vt:lpstr>Contract To Close</vt:lpstr>
      <vt:lpstr>Inspection</vt:lpstr>
      <vt:lpstr>Buying Process Overview</vt:lpstr>
      <vt:lpstr>Closing</vt:lpstr>
      <vt:lpstr>Buying Process Overview</vt:lpstr>
      <vt:lpstr>Post-Closing</vt:lpstr>
      <vt:lpstr>Post-Closing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Orr</dc:creator>
  <cp:lastModifiedBy>James Orr</cp:lastModifiedBy>
  <cp:revision>1001</cp:revision>
  <cp:lastPrinted>2021-02-11T00:11:41Z</cp:lastPrinted>
  <dcterms:created xsi:type="dcterms:W3CDTF">2020-12-09T20:25:00Z</dcterms:created>
  <dcterms:modified xsi:type="dcterms:W3CDTF">2022-03-07T23:47:25Z</dcterms:modified>
</cp:coreProperties>
</file>