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818" r:id="rId2"/>
    <p:sldId id="2467" r:id="rId3"/>
    <p:sldId id="822" r:id="rId4"/>
    <p:sldId id="2239" r:id="rId5"/>
    <p:sldId id="2468" r:id="rId6"/>
    <p:sldId id="2409" r:id="rId7"/>
    <p:sldId id="2410" r:id="rId8"/>
    <p:sldId id="2452" r:id="rId9"/>
    <p:sldId id="2411" r:id="rId10"/>
    <p:sldId id="2412" r:id="rId11"/>
    <p:sldId id="2415" r:id="rId12"/>
    <p:sldId id="2413" r:id="rId13"/>
    <p:sldId id="2416" r:id="rId14"/>
    <p:sldId id="2414" r:id="rId15"/>
    <p:sldId id="2417" r:id="rId16"/>
    <p:sldId id="2438" r:id="rId17"/>
    <p:sldId id="2418" r:id="rId18"/>
    <p:sldId id="2419" r:id="rId19"/>
    <p:sldId id="2469" r:id="rId20"/>
    <p:sldId id="2420" r:id="rId21"/>
    <p:sldId id="2421" r:id="rId22"/>
    <p:sldId id="2422" r:id="rId23"/>
    <p:sldId id="2423" r:id="rId24"/>
    <p:sldId id="2424" r:id="rId25"/>
    <p:sldId id="2426" r:id="rId26"/>
    <p:sldId id="2428" r:id="rId27"/>
    <p:sldId id="2425" r:id="rId28"/>
    <p:sldId id="2429" r:id="rId29"/>
    <p:sldId id="2433" r:id="rId30"/>
    <p:sldId id="2470" r:id="rId31"/>
    <p:sldId id="2434" r:id="rId32"/>
    <p:sldId id="2435" r:id="rId33"/>
    <p:sldId id="2432" r:id="rId34"/>
    <p:sldId id="2436" r:id="rId35"/>
    <p:sldId id="2437" r:id="rId36"/>
    <p:sldId id="2451" r:id="rId37"/>
    <p:sldId id="2450" r:id="rId38"/>
    <p:sldId id="2439" r:id="rId39"/>
    <p:sldId id="2441" r:id="rId40"/>
    <p:sldId id="2442" r:id="rId41"/>
    <p:sldId id="2443" r:id="rId42"/>
    <p:sldId id="2444" r:id="rId43"/>
    <p:sldId id="2445" r:id="rId44"/>
    <p:sldId id="2446" r:id="rId45"/>
    <p:sldId id="2447" r:id="rId46"/>
    <p:sldId id="2448" r:id="rId47"/>
    <p:sldId id="2453" r:id="rId48"/>
    <p:sldId id="2465" r:id="rId49"/>
    <p:sldId id="2456" r:id="rId50"/>
    <p:sldId id="2454" r:id="rId51"/>
    <p:sldId id="2455" r:id="rId52"/>
    <p:sldId id="2457" r:id="rId53"/>
    <p:sldId id="2458" r:id="rId54"/>
    <p:sldId id="2459" r:id="rId55"/>
    <p:sldId id="2460" r:id="rId56"/>
    <p:sldId id="2461" r:id="rId57"/>
    <p:sldId id="2462" r:id="rId58"/>
    <p:sldId id="2463" r:id="rId59"/>
    <p:sldId id="2464" r:id="rId60"/>
    <p:sldId id="2466" r:id="rId61"/>
    <p:sldId id="1740" r:id="rId62"/>
  </p:sldIdLst>
  <p:sldSz cx="12192000" cy="685800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08A"/>
    <a:srgbClr val="FF5460"/>
    <a:srgbClr val="F0E797"/>
    <a:srgbClr val="22475E"/>
    <a:srgbClr val="FF9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2" d="100"/>
          <a:sy n="112" d="100"/>
        </p:scale>
        <p:origin x="552" y="108"/>
      </p:cViewPr>
      <p:guideLst/>
    </p:cSldViewPr>
  </p:slideViewPr>
  <p:notesTextViewPr>
    <p:cViewPr>
      <p:scale>
        <a:sx n="3" d="2"/>
        <a:sy n="3" d="2"/>
      </p:scale>
      <p:origin x="0" y="0"/>
    </p:cViewPr>
  </p:notesTextViewPr>
  <p:sorterViewPr>
    <p:cViewPr>
      <p:scale>
        <a:sx n="50" d="100"/>
        <a:sy n="50" d="100"/>
      </p:scale>
      <p:origin x="0" y="-2688"/>
    </p:cViewPr>
  </p:sorterViewPr>
  <p:notesViewPr>
    <p:cSldViewPr snapToGrid="0">
      <p:cViewPr varScale="1">
        <p:scale>
          <a:sx n="84" d="100"/>
          <a:sy n="84" d="100"/>
        </p:scale>
        <p:origin x="391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Documents\Nomad\Presentations\2022%20Classes\2022-03-02%20-%20The%20Ultimate%20Guide%20to%20CapEx%20on%20Rental%20Property\2022-02-18%20-%20Resale%20-%205%20Years%20Ol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Documents\Nomad\Presentations\2022%20Classes\2022-03-02%20-%20The%20Ultimate%20Guide%20to%20CapEx%20on%20Rental%20Property\2022-02-18%20-%20New%20Construc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Capital Expenses - Total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'Chart Data'!$A$2</c:f>
              <c:strCache>
                <c:ptCount val="1"/>
                <c:pt idx="0">
                  <c:v>Roof</c:v>
                </c:pt>
              </c:strCache>
            </c:strRef>
          </c:tx>
          <c:spPr>
            <a:solidFill>
              <a:schemeClr val="accent1"/>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Data'!$B$2:$AO$2</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18695.608999209184</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33766.349452458329</c:v>
                </c:pt>
                <c:pt idx="36">
                  <c:v>0</c:v>
                </c:pt>
                <c:pt idx="37">
                  <c:v>0</c:v>
                </c:pt>
                <c:pt idx="38">
                  <c:v>0</c:v>
                </c:pt>
                <c:pt idx="39">
                  <c:v>0</c:v>
                </c:pt>
              </c:numCache>
            </c:numRef>
          </c:val>
          <c:extLst>
            <c:ext xmlns:c16="http://schemas.microsoft.com/office/drawing/2014/chart" uri="{C3380CC4-5D6E-409C-BE32-E72D297353CC}">
              <c16:uniqueId val="{00000000-8BB5-4376-80EA-8C7F2B6D0D09}"/>
            </c:ext>
          </c:extLst>
        </c:ser>
        <c:ser>
          <c:idx val="1"/>
          <c:order val="1"/>
          <c:tx>
            <c:strRef>
              <c:f>'Chart Data'!$A$3</c:f>
              <c:strCache>
                <c:ptCount val="1"/>
                <c:pt idx="0">
                  <c:v>Remodel - Kitchen</c:v>
                </c:pt>
              </c:strCache>
            </c:strRef>
          </c:tx>
          <c:spPr>
            <a:solidFill>
              <a:schemeClr val="accent2"/>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Data'!$B$3:$AO$3</c:f>
              <c:numCache>
                <c:formatCode>_("$"* #,##0.00_);_("$"* \(#,##0.00\);_("$"* "-"??_);_(@_)</c:formatCode>
                <c:ptCount val="40"/>
                <c:pt idx="0">
                  <c:v>0</c:v>
                </c:pt>
                <c:pt idx="1">
                  <c:v>0</c:v>
                </c:pt>
                <c:pt idx="2">
                  <c:v>0</c:v>
                </c:pt>
                <c:pt idx="3">
                  <c:v>0</c:v>
                </c:pt>
                <c:pt idx="4">
                  <c:v>0</c:v>
                </c:pt>
                <c:pt idx="5">
                  <c:v>0</c:v>
                </c:pt>
                <c:pt idx="6">
                  <c:v>0</c:v>
                </c:pt>
                <c:pt idx="7">
                  <c:v>0</c:v>
                </c:pt>
                <c:pt idx="8">
                  <c:v>0</c:v>
                </c:pt>
                <c:pt idx="9">
                  <c:v>0</c:v>
                </c:pt>
                <c:pt idx="10">
                  <c:v>10751.331034752977</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16750.22343723373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1-8BB5-4376-80EA-8C7F2B6D0D09}"/>
            </c:ext>
          </c:extLst>
        </c:ser>
        <c:ser>
          <c:idx val="2"/>
          <c:order val="2"/>
          <c:tx>
            <c:strRef>
              <c:f>'Chart Data'!$A$4</c:f>
              <c:strCache>
                <c:ptCount val="1"/>
                <c:pt idx="0">
                  <c:v>Windows</c:v>
                </c:pt>
              </c:strCache>
            </c:strRef>
          </c:tx>
          <c:spPr>
            <a:solidFill>
              <a:schemeClr val="accent3"/>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Data'!$B$4:$AO$4</c:f>
              <c:numCache>
                <c:formatCode>_("$"* #,##0.00_);_("$"* \(#,##0.00\);_("$"* "-"??_);_(@_)</c:formatCode>
                <c:ptCount val="40"/>
                <c:pt idx="0">
                  <c:v>0</c:v>
                </c:pt>
                <c:pt idx="1">
                  <c:v>0</c:v>
                </c:pt>
                <c:pt idx="2">
                  <c:v>0</c:v>
                </c:pt>
                <c:pt idx="3">
                  <c:v>0</c:v>
                </c:pt>
                <c:pt idx="4">
                  <c:v>0</c:v>
                </c:pt>
                <c:pt idx="5">
                  <c:v>0</c:v>
                </c:pt>
                <c:pt idx="6">
                  <c:v>0</c:v>
                </c:pt>
                <c:pt idx="7">
                  <c:v>0</c:v>
                </c:pt>
                <c:pt idx="8">
                  <c:v>0</c:v>
                </c:pt>
                <c:pt idx="9">
                  <c:v>0</c:v>
                </c:pt>
                <c:pt idx="10">
                  <c:v>10079.372845080916</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15703.334472406619</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2-8BB5-4376-80EA-8C7F2B6D0D09}"/>
            </c:ext>
          </c:extLst>
        </c:ser>
        <c:ser>
          <c:idx val="3"/>
          <c:order val="3"/>
          <c:tx>
            <c:strRef>
              <c:f>'Chart Data'!$A$5</c:f>
              <c:strCache>
                <c:ptCount val="1"/>
                <c:pt idx="0">
                  <c:v>Air Conditioning</c:v>
                </c:pt>
              </c:strCache>
            </c:strRef>
          </c:tx>
          <c:spPr>
            <a:solidFill>
              <a:schemeClr val="accent4"/>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Data'!$B$5:$AO$5</c:f>
              <c:numCache>
                <c:formatCode>_("$"* #,##0.00_);_("$"* \(#,##0.00\);_("$"* "-"??_);_(@_)</c:formatCode>
                <c:ptCount val="40"/>
                <c:pt idx="0">
                  <c:v>0</c:v>
                </c:pt>
                <c:pt idx="1">
                  <c:v>0</c:v>
                </c:pt>
                <c:pt idx="2">
                  <c:v>0</c:v>
                </c:pt>
                <c:pt idx="3">
                  <c:v>0</c:v>
                </c:pt>
                <c:pt idx="4">
                  <c:v>0</c:v>
                </c:pt>
                <c:pt idx="5">
                  <c:v>5796.3703715000001</c:v>
                </c:pt>
                <c:pt idx="6">
                  <c:v>0</c:v>
                </c:pt>
                <c:pt idx="7">
                  <c:v>0</c:v>
                </c:pt>
                <c:pt idx="8">
                  <c:v>0</c:v>
                </c:pt>
                <c:pt idx="9">
                  <c:v>0</c:v>
                </c:pt>
                <c:pt idx="10">
                  <c:v>0</c:v>
                </c:pt>
                <c:pt idx="11">
                  <c:v>0</c:v>
                </c:pt>
                <c:pt idx="12">
                  <c:v>0</c:v>
                </c:pt>
                <c:pt idx="13">
                  <c:v>0</c:v>
                </c:pt>
                <c:pt idx="14">
                  <c:v>0</c:v>
                </c:pt>
                <c:pt idx="15">
                  <c:v>7789.8370830038248</c:v>
                </c:pt>
                <c:pt idx="16">
                  <c:v>0</c:v>
                </c:pt>
                <c:pt idx="17">
                  <c:v>0</c:v>
                </c:pt>
                <c:pt idx="18">
                  <c:v>0</c:v>
                </c:pt>
                <c:pt idx="19">
                  <c:v>0</c:v>
                </c:pt>
                <c:pt idx="20">
                  <c:v>0</c:v>
                </c:pt>
                <c:pt idx="21">
                  <c:v>0</c:v>
                </c:pt>
                <c:pt idx="22">
                  <c:v>0</c:v>
                </c:pt>
                <c:pt idx="23">
                  <c:v>0</c:v>
                </c:pt>
                <c:pt idx="24">
                  <c:v>0</c:v>
                </c:pt>
                <c:pt idx="25">
                  <c:v>10468.889648271084</c:v>
                </c:pt>
                <c:pt idx="26">
                  <c:v>0</c:v>
                </c:pt>
                <c:pt idx="27">
                  <c:v>0</c:v>
                </c:pt>
                <c:pt idx="28">
                  <c:v>0</c:v>
                </c:pt>
                <c:pt idx="29">
                  <c:v>0</c:v>
                </c:pt>
                <c:pt idx="30">
                  <c:v>0</c:v>
                </c:pt>
                <c:pt idx="31">
                  <c:v>0</c:v>
                </c:pt>
                <c:pt idx="32">
                  <c:v>0</c:v>
                </c:pt>
                <c:pt idx="33">
                  <c:v>0</c:v>
                </c:pt>
                <c:pt idx="34">
                  <c:v>0</c:v>
                </c:pt>
                <c:pt idx="35">
                  <c:v>14069.312271857638</c:v>
                </c:pt>
                <c:pt idx="36">
                  <c:v>0</c:v>
                </c:pt>
                <c:pt idx="37">
                  <c:v>0</c:v>
                </c:pt>
                <c:pt idx="38">
                  <c:v>0</c:v>
                </c:pt>
                <c:pt idx="39">
                  <c:v>0</c:v>
                </c:pt>
              </c:numCache>
            </c:numRef>
          </c:val>
          <c:extLst>
            <c:ext xmlns:c16="http://schemas.microsoft.com/office/drawing/2014/chart" uri="{C3380CC4-5D6E-409C-BE32-E72D297353CC}">
              <c16:uniqueId val="{00000003-8BB5-4376-80EA-8C7F2B6D0D09}"/>
            </c:ext>
          </c:extLst>
        </c:ser>
        <c:ser>
          <c:idx val="4"/>
          <c:order val="4"/>
          <c:tx>
            <c:strRef>
              <c:f>'Chart Data'!$A$6</c:f>
              <c:strCache>
                <c:ptCount val="1"/>
                <c:pt idx="0">
                  <c:v>Furnace/Heat Source</c:v>
                </c:pt>
              </c:strCache>
            </c:strRef>
          </c:tx>
          <c:spPr>
            <a:solidFill>
              <a:schemeClr val="accent5"/>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Data'!$B$6:$AO$6</c:f>
              <c:numCache>
                <c:formatCode>_("$"* #,##0.00_);_("$"* \(#,##0.00\);_("$"* "-"??_);_(@_)</c:formatCode>
                <c:ptCount val="40"/>
                <c:pt idx="0">
                  <c:v>0</c:v>
                </c:pt>
                <c:pt idx="1">
                  <c:v>0</c:v>
                </c:pt>
                <c:pt idx="2">
                  <c:v>0</c:v>
                </c:pt>
                <c:pt idx="3">
                  <c:v>0</c:v>
                </c:pt>
                <c:pt idx="4">
                  <c:v>0</c:v>
                </c:pt>
                <c:pt idx="5">
                  <c:v>0</c:v>
                </c:pt>
                <c:pt idx="6">
                  <c:v>0</c:v>
                </c:pt>
                <c:pt idx="7">
                  <c:v>6149.3693271243501</c:v>
                </c:pt>
                <c:pt idx="8">
                  <c:v>0</c:v>
                </c:pt>
                <c:pt idx="9">
                  <c:v>0</c:v>
                </c:pt>
                <c:pt idx="10">
                  <c:v>0</c:v>
                </c:pt>
                <c:pt idx="11">
                  <c:v>0</c:v>
                </c:pt>
                <c:pt idx="12">
                  <c:v>0</c:v>
                </c:pt>
                <c:pt idx="13">
                  <c:v>0</c:v>
                </c:pt>
                <c:pt idx="14">
                  <c:v>0</c:v>
                </c:pt>
                <c:pt idx="15">
                  <c:v>0</c:v>
                </c:pt>
                <c:pt idx="16">
                  <c:v>0</c:v>
                </c:pt>
                <c:pt idx="17">
                  <c:v>0</c:v>
                </c:pt>
                <c:pt idx="18">
                  <c:v>0</c:v>
                </c:pt>
                <c:pt idx="19">
                  <c:v>8767.5302653855088</c:v>
                </c:pt>
                <c:pt idx="20">
                  <c:v>0</c:v>
                </c:pt>
                <c:pt idx="21">
                  <c:v>0</c:v>
                </c:pt>
                <c:pt idx="22">
                  <c:v>0</c:v>
                </c:pt>
                <c:pt idx="23">
                  <c:v>0</c:v>
                </c:pt>
                <c:pt idx="24">
                  <c:v>0</c:v>
                </c:pt>
                <c:pt idx="25">
                  <c:v>0</c:v>
                </c:pt>
                <c:pt idx="26">
                  <c:v>0</c:v>
                </c:pt>
                <c:pt idx="27">
                  <c:v>0</c:v>
                </c:pt>
                <c:pt idx="28">
                  <c:v>0</c:v>
                </c:pt>
                <c:pt idx="29">
                  <c:v>0</c:v>
                </c:pt>
                <c:pt idx="30">
                  <c:v>0</c:v>
                </c:pt>
                <c:pt idx="31">
                  <c:v>12500.401726626764</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4-8BB5-4376-80EA-8C7F2B6D0D09}"/>
            </c:ext>
          </c:extLst>
        </c:ser>
        <c:ser>
          <c:idx val="5"/>
          <c:order val="5"/>
          <c:tx>
            <c:strRef>
              <c:f>'Chart Data'!$A$7</c:f>
              <c:strCache>
                <c:ptCount val="1"/>
                <c:pt idx="0">
                  <c:v>Paint - Exterior</c:v>
                </c:pt>
              </c:strCache>
            </c:strRef>
          </c:tx>
          <c:spPr>
            <a:solidFill>
              <a:schemeClr val="accent6"/>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Data'!$B$7:$AO$7</c:f>
              <c:numCache>
                <c:formatCode>_("$"* #,##0.00_);_("$"* \(#,##0.00\);_("$"* "-"??_);_(@_)</c:formatCode>
                <c:ptCount val="40"/>
                <c:pt idx="0">
                  <c:v>0</c:v>
                </c:pt>
                <c:pt idx="1">
                  <c:v>0</c:v>
                </c:pt>
                <c:pt idx="2">
                  <c:v>0</c:v>
                </c:pt>
                <c:pt idx="3">
                  <c:v>0</c:v>
                </c:pt>
                <c:pt idx="4">
                  <c:v>0</c:v>
                </c:pt>
                <c:pt idx="5">
                  <c:v>5796.3703715000001</c:v>
                </c:pt>
                <c:pt idx="6">
                  <c:v>0</c:v>
                </c:pt>
                <c:pt idx="7">
                  <c:v>0</c:v>
                </c:pt>
                <c:pt idx="8">
                  <c:v>0</c:v>
                </c:pt>
                <c:pt idx="9">
                  <c:v>0</c:v>
                </c:pt>
                <c:pt idx="10">
                  <c:v>0</c:v>
                </c:pt>
                <c:pt idx="11">
                  <c:v>0</c:v>
                </c:pt>
                <c:pt idx="12">
                  <c:v>0</c:v>
                </c:pt>
                <c:pt idx="13">
                  <c:v>0</c:v>
                </c:pt>
                <c:pt idx="14">
                  <c:v>0</c:v>
                </c:pt>
                <c:pt idx="15">
                  <c:v>7789.8370830038248</c:v>
                </c:pt>
                <c:pt idx="16">
                  <c:v>0</c:v>
                </c:pt>
                <c:pt idx="17">
                  <c:v>0</c:v>
                </c:pt>
                <c:pt idx="18">
                  <c:v>0</c:v>
                </c:pt>
                <c:pt idx="19">
                  <c:v>0</c:v>
                </c:pt>
                <c:pt idx="20">
                  <c:v>0</c:v>
                </c:pt>
                <c:pt idx="21">
                  <c:v>0</c:v>
                </c:pt>
                <c:pt idx="22">
                  <c:v>0</c:v>
                </c:pt>
                <c:pt idx="23">
                  <c:v>0</c:v>
                </c:pt>
                <c:pt idx="24">
                  <c:v>0</c:v>
                </c:pt>
                <c:pt idx="25">
                  <c:v>10468.889648271084</c:v>
                </c:pt>
                <c:pt idx="26">
                  <c:v>0</c:v>
                </c:pt>
                <c:pt idx="27">
                  <c:v>0</c:v>
                </c:pt>
                <c:pt idx="28">
                  <c:v>0</c:v>
                </c:pt>
                <c:pt idx="29">
                  <c:v>0</c:v>
                </c:pt>
                <c:pt idx="30">
                  <c:v>0</c:v>
                </c:pt>
                <c:pt idx="31">
                  <c:v>0</c:v>
                </c:pt>
                <c:pt idx="32">
                  <c:v>0</c:v>
                </c:pt>
                <c:pt idx="33">
                  <c:v>0</c:v>
                </c:pt>
                <c:pt idx="34">
                  <c:v>0</c:v>
                </c:pt>
                <c:pt idx="35">
                  <c:v>14069.312271857638</c:v>
                </c:pt>
                <c:pt idx="36">
                  <c:v>0</c:v>
                </c:pt>
                <c:pt idx="37">
                  <c:v>0</c:v>
                </c:pt>
                <c:pt idx="38">
                  <c:v>0</c:v>
                </c:pt>
                <c:pt idx="39">
                  <c:v>0</c:v>
                </c:pt>
              </c:numCache>
            </c:numRef>
          </c:val>
          <c:extLst>
            <c:ext xmlns:c16="http://schemas.microsoft.com/office/drawing/2014/chart" uri="{C3380CC4-5D6E-409C-BE32-E72D297353CC}">
              <c16:uniqueId val="{00000005-8BB5-4376-80EA-8C7F2B6D0D09}"/>
            </c:ext>
          </c:extLst>
        </c:ser>
        <c:ser>
          <c:idx val="6"/>
          <c:order val="6"/>
          <c:tx>
            <c:strRef>
              <c:f>'Chart Data'!$A$8</c:f>
              <c:strCache>
                <c:ptCount val="1"/>
                <c:pt idx="0">
                  <c:v>Remodel - Bathrooms</c:v>
                </c:pt>
              </c:strCache>
            </c:strRef>
          </c:tx>
          <c:spPr>
            <a:solidFill>
              <a:schemeClr val="accent1">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Data'!$B$8:$AO$8</c:f>
              <c:numCache>
                <c:formatCode>_("$"* #,##0.00_);_("$"* \(#,##0.00\);_("$"* "-"??_);_(@_)</c:formatCode>
                <c:ptCount val="40"/>
                <c:pt idx="0">
                  <c:v>0</c:v>
                </c:pt>
                <c:pt idx="1">
                  <c:v>0</c:v>
                </c:pt>
                <c:pt idx="2">
                  <c:v>0</c:v>
                </c:pt>
                <c:pt idx="3">
                  <c:v>0</c:v>
                </c:pt>
                <c:pt idx="4">
                  <c:v>0</c:v>
                </c:pt>
                <c:pt idx="5">
                  <c:v>0</c:v>
                </c:pt>
                <c:pt idx="6">
                  <c:v>0</c:v>
                </c:pt>
                <c:pt idx="7">
                  <c:v>0</c:v>
                </c:pt>
                <c:pt idx="8">
                  <c:v>0</c:v>
                </c:pt>
                <c:pt idx="9">
                  <c:v>0</c:v>
                </c:pt>
                <c:pt idx="10">
                  <c:v>6719.5818967206096</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10468.889648271084</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6-8BB5-4376-80EA-8C7F2B6D0D09}"/>
            </c:ext>
          </c:extLst>
        </c:ser>
        <c:ser>
          <c:idx val="7"/>
          <c:order val="7"/>
          <c:tx>
            <c:strRef>
              <c:f>'Chart Data'!$A$9</c:f>
              <c:strCache>
                <c:ptCount val="1"/>
                <c:pt idx="0">
                  <c:v>Paint - Interior</c:v>
                </c:pt>
              </c:strCache>
            </c:strRef>
          </c:tx>
          <c:spPr>
            <a:solidFill>
              <a:schemeClr val="accent2">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Data'!$B$9:$AO$9</c:f>
              <c:numCache>
                <c:formatCode>_("$"* #,##0.00_);_("$"* \(#,##0.00\);_("$"* "-"??_);_(@_)</c:formatCode>
                <c:ptCount val="40"/>
                <c:pt idx="0">
                  <c:v>3500</c:v>
                </c:pt>
                <c:pt idx="1">
                  <c:v>0</c:v>
                </c:pt>
                <c:pt idx="2">
                  <c:v>0</c:v>
                </c:pt>
                <c:pt idx="3">
                  <c:v>0</c:v>
                </c:pt>
                <c:pt idx="4">
                  <c:v>0</c:v>
                </c:pt>
                <c:pt idx="5">
                  <c:v>4057.45926005</c:v>
                </c:pt>
                <c:pt idx="6">
                  <c:v>0</c:v>
                </c:pt>
                <c:pt idx="7">
                  <c:v>0</c:v>
                </c:pt>
                <c:pt idx="8">
                  <c:v>0</c:v>
                </c:pt>
                <c:pt idx="9">
                  <c:v>0</c:v>
                </c:pt>
                <c:pt idx="10">
                  <c:v>4703.7073277044283</c:v>
                </c:pt>
                <c:pt idx="11">
                  <c:v>0</c:v>
                </c:pt>
                <c:pt idx="12">
                  <c:v>0</c:v>
                </c:pt>
                <c:pt idx="13">
                  <c:v>0</c:v>
                </c:pt>
                <c:pt idx="14">
                  <c:v>0</c:v>
                </c:pt>
                <c:pt idx="15">
                  <c:v>5452.8859581026791</c:v>
                </c:pt>
                <c:pt idx="16">
                  <c:v>0</c:v>
                </c:pt>
                <c:pt idx="17">
                  <c:v>0</c:v>
                </c:pt>
                <c:pt idx="18">
                  <c:v>0</c:v>
                </c:pt>
                <c:pt idx="19">
                  <c:v>0</c:v>
                </c:pt>
                <c:pt idx="20">
                  <c:v>6321.3893213429528</c:v>
                </c:pt>
                <c:pt idx="21">
                  <c:v>0</c:v>
                </c:pt>
                <c:pt idx="22">
                  <c:v>0</c:v>
                </c:pt>
                <c:pt idx="23">
                  <c:v>0</c:v>
                </c:pt>
                <c:pt idx="24">
                  <c:v>0</c:v>
                </c:pt>
                <c:pt idx="25">
                  <c:v>7328.2227537897588</c:v>
                </c:pt>
                <c:pt idx="26">
                  <c:v>0</c:v>
                </c:pt>
                <c:pt idx="27">
                  <c:v>0</c:v>
                </c:pt>
                <c:pt idx="28">
                  <c:v>0</c:v>
                </c:pt>
                <c:pt idx="29">
                  <c:v>0</c:v>
                </c:pt>
                <c:pt idx="30">
                  <c:v>8495.4186491638193</c:v>
                </c:pt>
                <c:pt idx="31">
                  <c:v>0</c:v>
                </c:pt>
                <c:pt idx="32">
                  <c:v>0</c:v>
                </c:pt>
                <c:pt idx="33">
                  <c:v>0</c:v>
                </c:pt>
                <c:pt idx="34">
                  <c:v>0</c:v>
                </c:pt>
                <c:pt idx="35">
                  <c:v>9848.5185903003476</c:v>
                </c:pt>
                <c:pt idx="36">
                  <c:v>0</c:v>
                </c:pt>
                <c:pt idx="37">
                  <c:v>0</c:v>
                </c:pt>
                <c:pt idx="38">
                  <c:v>0</c:v>
                </c:pt>
                <c:pt idx="39">
                  <c:v>0</c:v>
                </c:pt>
              </c:numCache>
            </c:numRef>
          </c:val>
          <c:extLst>
            <c:ext xmlns:c16="http://schemas.microsoft.com/office/drawing/2014/chart" uri="{C3380CC4-5D6E-409C-BE32-E72D297353CC}">
              <c16:uniqueId val="{00000007-8BB5-4376-80EA-8C7F2B6D0D09}"/>
            </c:ext>
          </c:extLst>
        </c:ser>
        <c:ser>
          <c:idx val="8"/>
          <c:order val="8"/>
          <c:tx>
            <c:strRef>
              <c:f>'Chart Data'!$A$10</c:f>
              <c:strCache>
                <c:ptCount val="1"/>
                <c:pt idx="0">
                  <c:v>Carpet/Flooring</c:v>
                </c:pt>
              </c:strCache>
            </c:strRef>
          </c:tx>
          <c:spPr>
            <a:solidFill>
              <a:schemeClr val="accent3">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Data'!$B$10:$AO$10</c:f>
              <c:numCache>
                <c:formatCode>_("$"* #,##0.00_);_("$"* \(#,##0.00\);_("$"* "-"??_);_(@_)</c:formatCode>
                <c:ptCount val="40"/>
                <c:pt idx="0">
                  <c:v>4000</c:v>
                </c:pt>
                <c:pt idx="1">
                  <c:v>0</c:v>
                </c:pt>
                <c:pt idx="2">
                  <c:v>0</c:v>
                </c:pt>
                <c:pt idx="3">
                  <c:v>0</c:v>
                </c:pt>
                <c:pt idx="4">
                  <c:v>0</c:v>
                </c:pt>
                <c:pt idx="5">
                  <c:v>4637.0962972000007</c:v>
                </c:pt>
                <c:pt idx="6">
                  <c:v>0</c:v>
                </c:pt>
                <c:pt idx="7">
                  <c:v>0</c:v>
                </c:pt>
                <c:pt idx="8">
                  <c:v>0</c:v>
                </c:pt>
                <c:pt idx="9">
                  <c:v>0</c:v>
                </c:pt>
                <c:pt idx="10">
                  <c:v>5375.6655173764884</c:v>
                </c:pt>
                <c:pt idx="11">
                  <c:v>0</c:v>
                </c:pt>
                <c:pt idx="12">
                  <c:v>0</c:v>
                </c:pt>
                <c:pt idx="13">
                  <c:v>0</c:v>
                </c:pt>
                <c:pt idx="14">
                  <c:v>0</c:v>
                </c:pt>
                <c:pt idx="15">
                  <c:v>6231.8696664030604</c:v>
                </c:pt>
                <c:pt idx="16">
                  <c:v>0</c:v>
                </c:pt>
                <c:pt idx="17">
                  <c:v>0</c:v>
                </c:pt>
                <c:pt idx="18">
                  <c:v>0</c:v>
                </c:pt>
                <c:pt idx="19">
                  <c:v>0</c:v>
                </c:pt>
                <c:pt idx="20">
                  <c:v>7224.4449386776587</c:v>
                </c:pt>
                <c:pt idx="21">
                  <c:v>0</c:v>
                </c:pt>
                <c:pt idx="22">
                  <c:v>0</c:v>
                </c:pt>
                <c:pt idx="23">
                  <c:v>0</c:v>
                </c:pt>
                <c:pt idx="24">
                  <c:v>0</c:v>
                </c:pt>
                <c:pt idx="25">
                  <c:v>8375.1117186168649</c:v>
                </c:pt>
                <c:pt idx="26">
                  <c:v>0</c:v>
                </c:pt>
                <c:pt idx="27">
                  <c:v>0</c:v>
                </c:pt>
                <c:pt idx="28">
                  <c:v>0</c:v>
                </c:pt>
                <c:pt idx="29">
                  <c:v>0</c:v>
                </c:pt>
                <c:pt idx="30">
                  <c:v>9709.0498847586477</c:v>
                </c:pt>
                <c:pt idx="31">
                  <c:v>0</c:v>
                </c:pt>
                <c:pt idx="32">
                  <c:v>0</c:v>
                </c:pt>
                <c:pt idx="33">
                  <c:v>0</c:v>
                </c:pt>
                <c:pt idx="34">
                  <c:v>0</c:v>
                </c:pt>
                <c:pt idx="35">
                  <c:v>11255.449817486106</c:v>
                </c:pt>
                <c:pt idx="36">
                  <c:v>0</c:v>
                </c:pt>
                <c:pt idx="37">
                  <c:v>0</c:v>
                </c:pt>
                <c:pt idx="38">
                  <c:v>0</c:v>
                </c:pt>
                <c:pt idx="39">
                  <c:v>0</c:v>
                </c:pt>
              </c:numCache>
            </c:numRef>
          </c:val>
          <c:extLst>
            <c:ext xmlns:c16="http://schemas.microsoft.com/office/drawing/2014/chart" uri="{C3380CC4-5D6E-409C-BE32-E72D297353CC}">
              <c16:uniqueId val="{00000008-8BB5-4376-80EA-8C7F2B6D0D09}"/>
            </c:ext>
          </c:extLst>
        </c:ser>
        <c:ser>
          <c:idx val="9"/>
          <c:order val="9"/>
          <c:tx>
            <c:strRef>
              <c:f>'Chart Data'!$A$12</c:f>
              <c:strCache>
                <c:ptCount val="1"/>
                <c:pt idx="0">
                  <c:v>Gutters</c:v>
                </c:pt>
              </c:strCache>
            </c:strRef>
          </c:tx>
          <c:spPr>
            <a:solidFill>
              <a:schemeClr val="accent4">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Data'!$B$12:$AO$12</c:f>
              <c:numCache>
                <c:formatCode>_("$"* #,##0.00_);_("$"* \(#,##0.00\);_("$"* "-"??_);_(@_)</c:formatCode>
                <c:ptCount val="40"/>
                <c:pt idx="0">
                  <c:v>0</c:v>
                </c:pt>
                <c:pt idx="1">
                  <c:v>0</c:v>
                </c:pt>
                <c:pt idx="2">
                  <c:v>2121.8000000000002</c:v>
                </c:pt>
                <c:pt idx="3">
                  <c:v>0</c:v>
                </c:pt>
                <c:pt idx="4">
                  <c:v>0</c:v>
                </c:pt>
                <c:pt idx="5">
                  <c:v>0</c:v>
                </c:pt>
                <c:pt idx="6">
                  <c:v>0</c:v>
                </c:pt>
                <c:pt idx="7">
                  <c:v>0</c:v>
                </c:pt>
                <c:pt idx="8">
                  <c:v>0</c:v>
                </c:pt>
                <c:pt idx="9">
                  <c:v>2609.5463676584895</c:v>
                </c:pt>
                <c:pt idx="10">
                  <c:v>0</c:v>
                </c:pt>
                <c:pt idx="11">
                  <c:v>0</c:v>
                </c:pt>
                <c:pt idx="12">
                  <c:v>0</c:v>
                </c:pt>
                <c:pt idx="13">
                  <c:v>0</c:v>
                </c:pt>
                <c:pt idx="14">
                  <c:v>0</c:v>
                </c:pt>
                <c:pt idx="15">
                  <c:v>0</c:v>
                </c:pt>
                <c:pt idx="16">
                  <c:v>3209.412878197576</c:v>
                </c:pt>
                <c:pt idx="17">
                  <c:v>0</c:v>
                </c:pt>
                <c:pt idx="18">
                  <c:v>0</c:v>
                </c:pt>
                <c:pt idx="19">
                  <c:v>0</c:v>
                </c:pt>
                <c:pt idx="20">
                  <c:v>0</c:v>
                </c:pt>
                <c:pt idx="21">
                  <c:v>0</c:v>
                </c:pt>
                <c:pt idx="22">
                  <c:v>0</c:v>
                </c:pt>
                <c:pt idx="23">
                  <c:v>3947.1730222532115</c:v>
                </c:pt>
                <c:pt idx="24">
                  <c:v>0</c:v>
                </c:pt>
                <c:pt idx="25">
                  <c:v>0</c:v>
                </c:pt>
                <c:pt idx="26">
                  <c:v>0</c:v>
                </c:pt>
                <c:pt idx="27">
                  <c:v>0</c:v>
                </c:pt>
                <c:pt idx="28">
                  <c:v>0</c:v>
                </c:pt>
                <c:pt idx="29">
                  <c:v>0</c:v>
                </c:pt>
                <c:pt idx="30">
                  <c:v>4854.5249423793239</c:v>
                </c:pt>
                <c:pt idx="31">
                  <c:v>0</c:v>
                </c:pt>
                <c:pt idx="32">
                  <c:v>0</c:v>
                </c:pt>
                <c:pt idx="33">
                  <c:v>0</c:v>
                </c:pt>
                <c:pt idx="34">
                  <c:v>0</c:v>
                </c:pt>
                <c:pt idx="35">
                  <c:v>0</c:v>
                </c:pt>
                <c:pt idx="36">
                  <c:v>0</c:v>
                </c:pt>
                <c:pt idx="37">
                  <c:v>5970.4533556855049</c:v>
                </c:pt>
                <c:pt idx="38">
                  <c:v>0</c:v>
                </c:pt>
                <c:pt idx="39">
                  <c:v>0</c:v>
                </c:pt>
              </c:numCache>
            </c:numRef>
          </c:val>
          <c:extLst>
            <c:ext xmlns:c16="http://schemas.microsoft.com/office/drawing/2014/chart" uri="{C3380CC4-5D6E-409C-BE32-E72D297353CC}">
              <c16:uniqueId val="{00000009-8BB5-4376-80EA-8C7F2B6D0D09}"/>
            </c:ext>
          </c:extLst>
        </c:ser>
        <c:ser>
          <c:idx val="10"/>
          <c:order val="10"/>
          <c:tx>
            <c:strRef>
              <c:f>'Chart Data'!$A$13</c:f>
              <c:strCache>
                <c:ptCount val="1"/>
                <c:pt idx="0">
                  <c:v>Landscaping</c:v>
                </c:pt>
              </c:strCache>
            </c:strRef>
          </c:tx>
          <c:spPr>
            <a:solidFill>
              <a:schemeClr val="accent5">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Data'!$B$13:$AO$13</c:f>
              <c:numCache>
                <c:formatCode>_("$"* #,##0.00_);_("$"* \(#,##0.00\);_("$"* "-"??_);_(@_)</c:formatCode>
                <c:ptCount val="40"/>
                <c:pt idx="0">
                  <c:v>0</c:v>
                </c:pt>
                <c:pt idx="1">
                  <c:v>0</c:v>
                </c:pt>
                <c:pt idx="2">
                  <c:v>0</c:v>
                </c:pt>
                <c:pt idx="3">
                  <c:v>0</c:v>
                </c:pt>
                <c:pt idx="4">
                  <c:v>0</c:v>
                </c:pt>
                <c:pt idx="5">
                  <c:v>1159.2740743000002</c:v>
                </c:pt>
                <c:pt idx="6">
                  <c:v>0</c:v>
                </c:pt>
                <c:pt idx="7">
                  <c:v>0</c:v>
                </c:pt>
                <c:pt idx="8">
                  <c:v>0</c:v>
                </c:pt>
                <c:pt idx="9">
                  <c:v>0</c:v>
                </c:pt>
                <c:pt idx="10">
                  <c:v>0</c:v>
                </c:pt>
                <c:pt idx="11">
                  <c:v>0</c:v>
                </c:pt>
                <c:pt idx="12">
                  <c:v>0</c:v>
                </c:pt>
                <c:pt idx="13">
                  <c:v>0</c:v>
                </c:pt>
                <c:pt idx="14">
                  <c:v>0</c:v>
                </c:pt>
                <c:pt idx="15">
                  <c:v>1557.9674166007651</c:v>
                </c:pt>
                <c:pt idx="16">
                  <c:v>0</c:v>
                </c:pt>
                <c:pt idx="17">
                  <c:v>0</c:v>
                </c:pt>
                <c:pt idx="18">
                  <c:v>0</c:v>
                </c:pt>
                <c:pt idx="19">
                  <c:v>0</c:v>
                </c:pt>
                <c:pt idx="20">
                  <c:v>0</c:v>
                </c:pt>
                <c:pt idx="21">
                  <c:v>0</c:v>
                </c:pt>
                <c:pt idx="22">
                  <c:v>0</c:v>
                </c:pt>
                <c:pt idx="23">
                  <c:v>0</c:v>
                </c:pt>
                <c:pt idx="24">
                  <c:v>0</c:v>
                </c:pt>
                <c:pt idx="25">
                  <c:v>2093.7779296542162</c:v>
                </c:pt>
                <c:pt idx="26">
                  <c:v>0</c:v>
                </c:pt>
                <c:pt idx="27">
                  <c:v>0</c:v>
                </c:pt>
                <c:pt idx="28">
                  <c:v>0</c:v>
                </c:pt>
                <c:pt idx="29">
                  <c:v>0</c:v>
                </c:pt>
                <c:pt idx="30">
                  <c:v>0</c:v>
                </c:pt>
                <c:pt idx="31">
                  <c:v>0</c:v>
                </c:pt>
                <c:pt idx="32">
                  <c:v>0</c:v>
                </c:pt>
                <c:pt idx="33">
                  <c:v>0</c:v>
                </c:pt>
                <c:pt idx="34">
                  <c:v>0</c:v>
                </c:pt>
                <c:pt idx="35">
                  <c:v>2813.8624543715264</c:v>
                </c:pt>
                <c:pt idx="36">
                  <c:v>0</c:v>
                </c:pt>
                <c:pt idx="37">
                  <c:v>0</c:v>
                </c:pt>
                <c:pt idx="38">
                  <c:v>0</c:v>
                </c:pt>
                <c:pt idx="39">
                  <c:v>0</c:v>
                </c:pt>
              </c:numCache>
            </c:numRef>
          </c:val>
          <c:extLst>
            <c:ext xmlns:c16="http://schemas.microsoft.com/office/drawing/2014/chart" uri="{C3380CC4-5D6E-409C-BE32-E72D297353CC}">
              <c16:uniqueId val="{0000000A-8BB5-4376-80EA-8C7F2B6D0D09}"/>
            </c:ext>
          </c:extLst>
        </c:ser>
        <c:ser>
          <c:idx val="11"/>
          <c:order val="11"/>
          <c:tx>
            <c:strRef>
              <c:f>'Chart Data'!$A$14</c:f>
              <c:strCache>
                <c:ptCount val="1"/>
                <c:pt idx="0">
                  <c:v>Fixtures - Electrical</c:v>
                </c:pt>
              </c:strCache>
            </c:strRef>
          </c:tx>
          <c:spPr>
            <a:solidFill>
              <a:schemeClr val="accent6">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Data'!$B$14:$AO$14</c:f>
              <c:numCache>
                <c:formatCode>_("$"* #,##0.00_);_("$"* \(#,##0.00\);_("$"* "-"??_);_(@_)</c:formatCode>
                <c:ptCount val="40"/>
                <c:pt idx="0">
                  <c:v>0</c:v>
                </c:pt>
                <c:pt idx="1">
                  <c:v>0</c:v>
                </c:pt>
                <c:pt idx="2">
                  <c:v>0</c:v>
                </c:pt>
                <c:pt idx="3">
                  <c:v>0</c:v>
                </c:pt>
                <c:pt idx="4">
                  <c:v>0</c:v>
                </c:pt>
                <c:pt idx="5">
                  <c:v>1159.2740743000002</c:v>
                </c:pt>
                <c:pt idx="6">
                  <c:v>0</c:v>
                </c:pt>
                <c:pt idx="7">
                  <c:v>0</c:v>
                </c:pt>
                <c:pt idx="8">
                  <c:v>0</c:v>
                </c:pt>
                <c:pt idx="9">
                  <c:v>0</c:v>
                </c:pt>
                <c:pt idx="10">
                  <c:v>0</c:v>
                </c:pt>
                <c:pt idx="11">
                  <c:v>0</c:v>
                </c:pt>
                <c:pt idx="12">
                  <c:v>0</c:v>
                </c:pt>
                <c:pt idx="13">
                  <c:v>0</c:v>
                </c:pt>
                <c:pt idx="14">
                  <c:v>0</c:v>
                </c:pt>
                <c:pt idx="15">
                  <c:v>1557.9674166007651</c:v>
                </c:pt>
                <c:pt idx="16">
                  <c:v>0</c:v>
                </c:pt>
                <c:pt idx="17">
                  <c:v>0</c:v>
                </c:pt>
                <c:pt idx="18">
                  <c:v>0</c:v>
                </c:pt>
                <c:pt idx="19">
                  <c:v>0</c:v>
                </c:pt>
                <c:pt idx="20">
                  <c:v>0</c:v>
                </c:pt>
                <c:pt idx="21">
                  <c:v>0</c:v>
                </c:pt>
                <c:pt idx="22">
                  <c:v>0</c:v>
                </c:pt>
                <c:pt idx="23">
                  <c:v>0</c:v>
                </c:pt>
                <c:pt idx="24">
                  <c:v>0</c:v>
                </c:pt>
                <c:pt idx="25">
                  <c:v>2093.7779296542162</c:v>
                </c:pt>
                <c:pt idx="26">
                  <c:v>0</c:v>
                </c:pt>
                <c:pt idx="27">
                  <c:v>0</c:v>
                </c:pt>
                <c:pt idx="28">
                  <c:v>0</c:v>
                </c:pt>
                <c:pt idx="29">
                  <c:v>0</c:v>
                </c:pt>
                <c:pt idx="30">
                  <c:v>0</c:v>
                </c:pt>
                <c:pt idx="31">
                  <c:v>0</c:v>
                </c:pt>
                <c:pt idx="32">
                  <c:v>0</c:v>
                </c:pt>
                <c:pt idx="33">
                  <c:v>0</c:v>
                </c:pt>
                <c:pt idx="34">
                  <c:v>0</c:v>
                </c:pt>
                <c:pt idx="35">
                  <c:v>2813.8624543715264</c:v>
                </c:pt>
                <c:pt idx="36">
                  <c:v>0</c:v>
                </c:pt>
                <c:pt idx="37">
                  <c:v>0</c:v>
                </c:pt>
                <c:pt idx="38">
                  <c:v>0</c:v>
                </c:pt>
                <c:pt idx="39">
                  <c:v>0</c:v>
                </c:pt>
              </c:numCache>
            </c:numRef>
          </c:val>
          <c:extLst>
            <c:ext xmlns:c16="http://schemas.microsoft.com/office/drawing/2014/chart" uri="{C3380CC4-5D6E-409C-BE32-E72D297353CC}">
              <c16:uniqueId val="{0000000B-8BB5-4376-80EA-8C7F2B6D0D09}"/>
            </c:ext>
          </c:extLst>
        </c:ser>
        <c:ser>
          <c:idx val="12"/>
          <c:order val="12"/>
          <c:tx>
            <c:strRef>
              <c:f>'Chart Data'!$A$15</c:f>
              <c:strCache>
                <c:ptCount val="1"/>
                <c:pt idx="0">
                  <c:v>Fixtures - Plumbing</c:v>
                </c:pt>
              </c:strCache>
            </c:strRef>
          </c:tx>
          <c:spPr>
            <a:solidFill>
              <a:schemeClr val="accent1">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Data'!$B$15:$AO$15</c:f>
              <c:numCache>
                <c:formatCode>_("$"* #,##0.00_);_("$"* \(#,##0.00\);_("$"* "-"??_);_(@_)</c:formatCode>
                <c:ptCount val="40"/>
                <c:pt idx="0">
                  <c:v>0</c:v>
                </c:pt>
                <c:pt idx="1">
                  <c:v>0</c:v>
                </c:pt>
                <c:pt idx="2">
                  <c:v>0</c:v>
                </c:pt>
                <c:pt idx="3">
                  <c:v>0</c:v>
                </c:pt>
                <c:pt idx="4">
                  <c:v>0</c:v>
                </c:pt>
                <c:pt idx="5">
                  <c:v>0</c:v>
                </c:pt>
                <c:pt idx="6">
                  <c:v>0</c:v>
                </c:pt>
                <c:pt idx="7">
                  <c:v>0</c:v>
                </c:pt>
                <c:pt idx="8">
                  <c:v>0</c:v>
                </c:pt>
                <c:pt idx="9">
                  <c:v>0</c:v>
                </c:pt>
                <c:pt idx="10">
                  <c:v>1343.9163793441221</c:v>
                </c:pt>
                <c:pt idx="11">
                  <c:v>0</c:v>
                </c:pt>
                <c:pt idx="12">
                  <c:v>0</c:v>
                </c:pt>
                <c:pt idx="13">
                  <c:v>0</c:v>
                </c:pt>
                <c:pt idx="14">
                  <c:v>0</c:v>
                </c:pt>
                <c:pt idx="15">
                  <c:v>0</c:v>
                </c:pt>
                <c:pt idx="16">
                  <c:v>0</c:v>
                </c:pt>
                <c:pt idx="17">
                  <c:v>0</c:v>
                </c:pt>
                <c:pt idx="18">
                  <c:v>0</c:v>
                </c:pt>
                <c:pt idx="19">
                  <c:v>0</c:v>
                </c:pt>
                <c:pt idx="20">
                  <c:v>1806.1112346694147</c:v>
                </c:pt>
                <c:pt idx="21">
                  <c:v>0</c:v>
                </c:pt>
                <c:pt idx="22">
                  <c:v>0</c:v>
                </c:pt>
                <c:pt idx="23">
                  <c:v>0</c:v>
                </c:pt>
                <c:pt idx="24">
                  <c:v>0</c:v>
                </c:pt>
                <c:pt idx="25">
                  <c:v>0</c:v>
                </c:pt>
                <c:pt idx="26">
                  <c:v>0</c:v>
                </c:pt>
                <c:pt idx="27">
                  <c:v>0</c:v>
                </c:pt>
                <c:pt idx="28">
                  <c:v>0</c:v>
                </c:pt>
                <c:pt idx="29">
                  <c:v>0</c:v>
                </c:pt>
                <c:pt idx="30">
                  <c:v>2427.2624711896619</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C-8BB5-4376-80EA-8C7F2B6D0D09}"/>
            </c:ext>
          </c:extLst>
        </c:ser>
        <c:ser>
          <c:idx val="13"/>
          <c:order val="13"/>
          <c:tx>
            <c:strRef>
              <c:f>'Chart Data'!$A$16</c:f>
              <c:strCache>
                <c:ptCount val="1"/>
                <c:pt idx="0">
                  <c:v>Water Heater</c:v>
                </c:pt>
              </c:strCache>
            </c:strRef>
          </c:tx>
          <c:spPr>
            <a:solidFill>
              <a:schemeClr val="accent2">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Data'!$B$16:$AO$16</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D-8BB5-4376-80EA-8C7F2B6D0D09}"/>
            </c:ext>
          </c:extLst>
        </c:ser>
        <c:ser>
          <c:idx val="14"/>
          <c:order val="14"/>
          <c:tx>
            <c:strRef>
              <c:f>'Chart Data'!$A$17</c:f>
              <c:strCache>
                <c:ptCount val="1"/>
                <c:pt idx="0">
                  <c:v>Custom CapEx 1</c:v>
                </c:pt>
              </c:strCache>
            </c:strRef>
          </c:tx>
          <c:spPr>
            <a:solidFill>
              <a:schemeClr val="accent3">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Data'!$B$17:$AO$17</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E-8BB5-4376-80EA-8C7F2B6D0D09}"/>
            </c:ext>
          </c:extLst>
        </c:ser>
        <c:ser>
          <c:idx val="15"/>
          <c:order val="15"/>
          <c:tx>
            <c:strRef>
              <c:f>'Chart Data'!$A$18</c:f>
              <c:strCache>
                <c:ptCount val="1"/>
                <c:pt idx="0">
                  <c:v>Custom CapEx 2</c:v>
                </c:pt>
              </c:strCache>
            </c:strRef>
          </c:tx>
          <c:spPr>
            <a:solidFill>
              <a:schemeClr val="accent4">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Data'!$B$18:$AO$18</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F-8BB5-4376-80EA-8C7F2B6D0D09}"/>
            </c:ext>
          </c:extLst>
        </c:ser>
        <c:ser>
          <c:idx val="16"/>
          <c:order val="16"/>
          <c:tx>
            <c:strRef>
              <c:f>'Chart Data'!$A$19</c:f>
              <c:strCache>
                <c:ptCount val="1"/>
                <c:pt idx="0">
                  <c:v>Custom CapEx 3</c:v>
                </c:pt>
              </c:strCache>
            </c:strRef>
          </c:tx>
          <c:spPr>
            <a:solidFill>
              <a:schemeClr val="accent5">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Data'!$B$19:$AO$19</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0-8BB5-4376-80EA-8C7F2B6D0D09}"/>
            </c:ext>
          </c:extLst>
        </c:ser>
        <c:ser>
          <c:idx val="17"/>
          <c:order val="17"/>
          <c:tx>
            <c:strRef>
              <c:f>'Chart Data'!$A$20</c:f>
              <c:strCache>
                <c:ptCount val="1"/>
                <c:pt idx="0">
                  <c:v>Custom CapEx 4</c:v>
                </c:pt>
              </c:strCache>
            </c:strRef>
          </c:tx>
          <c:spPr>
            <a:solidFill>
              <a:schemeClr val="accent6">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Data'!$B$20:$AO$20</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1-8BB5-4376-80EA-8C7F2B6D0D09}"/>
            </c:ext>
          </c:extLst>
        </c:ser>
        <c:ser>
          <c:idx val="18"/>
          <c:order val="18"/>
          <c:tx>
            <c:strRef>
              <c:f>'Chart Data'!$A$21</c:f>
              <c:strCache>
                <c:ptCount val="1"/>
                <c:pt idx="0">
                  <c:v>Custom CapEx 5</c:v>
                </c:pt>
              </c:strCache>
            </c:strRef>
          </c:tx>
          <c:spPr>
            <a:solidFill>
              <a:schemeClr val="accent1">
                <a:lumMod val="8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Data'!$B$21:$AO$21</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2-8BB5-4376-80EA-8C7F2B6D0D09}"/>
            </c:ext>
          </c:extLst>
        </c:ser>
        <c:dLbls>
          <c:showLegendKey val="0"/>
          <c:showVal val="0"/>
          <c:showCatName val="0"/>
          <c:showSerName val="0"/>
          <c:showPercent val="0"/>
          <c:showBubbleSize val="0"/>
        </c:dLbls>
        <c:gapWidth val="75"/>
        <c:overlap val="100"/>
        <c:axId val="817070447"/>
        <c:axId val="817072943"/>
      </c:barChart>
      <c:catAx>
        <c:axId val="81707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072943"/>
        <c:crosses val="autoZero"/>
        <c:auto val="1"/>
        <c:lblAlgn val="ctr"/>
        <c:lblOffset val="100"/>
        <c:noMultiLvlLbl val="0"/>
      </c:catAx>
      <c:valAx>
        <c:axId val="81707294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07044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Capital Expenses - Total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'Chart Data'!$A$2</c:f>
              <c:strCache>
                <c:ptCount val="1"/>
                <c:pt idx="0">
                  <c:v>Roof</c:v>
                </c:pt>
              </c:strCache>
            </c:strRef>
          </c:tx>
          <c:spPr>
            <a:solidFill>
              <a:schemeClr val="accent1"/>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Data'!$B$2:$AO$2</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21673.334816032981</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0-8A65-4706-9BDC-9F132BF7B411}"/>
            </c:ext>
          </c:extLst>
        </c:ser>
        <c:ser>
          <c:idx val="1"/>
          <c:order val="1"/>
          <c:tx>
            <c:strRef>
              <c:f>'Chart Data'!$A$3</c:f>
              <c:strCache>
                <c:ptCount val="1"/>
                <c:pt idx="0">
                  <c:v>Remodel - Kitchen</c:v>
                </c:pt>
              </c:strCache>
            </c:strRef>
          </c:tx>
          <c:spPr>
            <a:solidFill>
              <a:schemeClr val="accent2"/>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Data'!$B$3:$AO$3</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12463.739332806121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19418.099769517295</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1-8A65-4706-9BDC-9F132BF7B411}"/>
            </c:ext>
          </c:extLst>
        </c:ser>
        <c:ser>
          <c:idx val="2"/>
          <c:order val="2"/>
          <c:tx>
            <c:strRef>
              <c:f>'Chart Data'!$A$4</c:f>
              <c:strCache>
                <c:ptCount val="1"/>
                <c:pt idx="0">
                  <c:v>Windows</c:v>
                </c:pt>
              </c:strCache>
            </c:strRef>
          </c:tx>
          <c:spPr>
            <a:solidFill>
              <a:schemeClr val="accent3"/>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Data'!$B$4:$AO$4</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11684.755624505737</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18204.468533922467</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2-8A65-4706-9BDC-9F132BF7B411}"/>
            </c:ext>
          </c:extLst>
        </c:ser>
        <c:ser>
          <c:idx val="3"/>
          <c:order val="3"/>
          <c:tx>
            <c:strRef>
              <c:f>'Chart Data'!$A$5</c:f>
              <c:strCache>
                <c:ptCount val="1"/>
                <c:pt idx="0">
                  <c:v>Air Conditioning</c:v>
                </c:pt>
              </c:strCache>
            </c:strRef>
          </c:tx>
          <c:spPr>
            <a:solidFill>
              <a:schemeClr val="accent4"/>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Data'!$B$5:$AO$5</c:f>
              <c:numCache>
                <c:formatCode>_("$"* #,##0.00_);_("$"* \(#,##0.00\);_("$"* "-"??_);_(@_)</c:formatCode>
                <c:ptCount val="40"/>
                <c:pt idx="0">
                  <c:v>0</c:v>
                </c:pt>
                <c:pt idx="1">
                  <c:v>0</c:v>
                </c:pt>
                <c:pt idx="2">
                  <c:v>0</c:v>
                </c:pt>
                <c:pt idx="3">
                  <c:v>0</c:v>
                </c:pt>
                <c:pt idx="4">
                  <c:v>0</c:v>
                </c:pt>
                <c:pt idx="5">
                  <c:v>0</c:v>
                </c:pt>
                <c:pt idx="6">
                  <c:v>0</c:v>
                </c:pt>
                <c:pt idx="7">
                  <c:v>0</c:v>
                </c:pt>
                <c:pt idx="8">
                  <c:v>0</c:v>
                </c:pt>
                <c:pt idx="9">
                  <c:v>0</c:v>
                </c:pt>
                <c:pt idx="10">
                  <c:v>6719.5818967206096</c:v>
                </c:pt>
                <c:pt idx="11">
                  <c:v>0</c:v>
                </c:pt>
                <c:pt idx="12">
                  <c:v>0</c:v>
                </c:pt>
                <c:pt idx="13">
                  <c:v>0</c:v>
                </c:pt>
                <c:pt idx="14">
                  <c:v>0</c:v>
                </c:pt>
                <c:pt idx="15">
                  <c:v>0</c:v>
                </c:pt>
                <c:pt idx="16">
                  <c:v>0</c:v>
                </c:pt>
                <c:pt idx="17">
                  <c:v>0</c:v>
                </c:pt>
                <c:pt idx="18">
                  <c:v>0</c:v>
                </c:pt>
                <c:pt idx="19">
                  <c:v>0</c:v>
                </c:pt>
                <c:pt idx="20">
                  <c:v>9030.5561733470749</c:v>
                </c:pt>
                <c:pt idx="21">
                  <c:v>0</c:v>
                </c:pt>
                <c:pt idx="22">
                  <c:v>0</c:v>
                </c:pt>
                <c:pt idx="23">
                  <c:v>0</c:v>
                </c:pt>
                <c:pt idx="24">
                  <c:v>0</c:v>
                </c:pt>
                <c:pt idx="25">
                  <c:v>0</c:v>
                </c:pt>
                <c:pt idx="26">
                  <c:v>0</c:v>
                </c:pt>
                <c:pt idx="27">
                  <c:v>0</c:v>
                </c:pt>
                <c:pt idx="28">
                  <c:v>0</c:v>
                </c:pt>
                <c:pt idx="29">
                  <c:v>0</c:v>
                </c:pt>
                <c:pt idx="30">
                  <c:v>12136.312355948314</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3-8A65-4706-9BDC-9F132BF7B411}"/>
            </c:ext>
          </c:extLst>
        </c:ser>
        <c:ser>
          <c:idx val="4"/>
          <c:order val="4"/>
          <c:tx>
            <c:strRef>
              <c:f>'Chart Data'!$A$6</c:f>
              <c:strCache>
                <c:ptCount val="1"/>
                <c:pt idx="0">
                  <c:v>Furnace/Heat Source</c:v>
                </c:pt>
              </c:strCache>
            </c:strRef>
          </c:tx>
          <c:spPr>
            <a:solidFill>
              <a:schemeClr val="accent5"/>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Data'!$B$6:$AO$6</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7128.8044342308949</c:v>
                </c:pt>
                <c:pt idx="13">
                  <c:v>0</c:v>
                </c:pt>
                <c:pt idx="14">
                  <c:v>0</c:v>
                </c:pt>
                <c:pt idx="15">
                  <c:v>0</c:v>
                </c:pt>
                <c:pt idx="16">
                  <c:v>0</c:v>
                </c:pt>
                <c:pt idx="17">
                  <c:v>0</c:v>
                </c:pt>
                <c:pt idx="18">
                  <c:v>0</c:v>
                </c:pt>
                <c:pt idx="19">
                  <c:v>0</c:v>
                </c:pt>
                <c:pt idx="20">
                  <c:v>0</c:v>
                </c:pt>
                <c:pt idx="21">
                  <c:v>0</c:v>
                </c:pt>
                <c:pt idx="22">
                  <c:v>0</c:v>
                </c:pt>
                <c:pt idx="23">
                  <c:v>0</c:v>
                </c:pt>
                <c:pt idx="24">
                  <c:v>10163.970532302023</c:v>
                </c:pt>
                <c:pt idx="25">
                  <c:v>0</c:v>
                </c:pt>
                <c:pt idx="26">
                  <c:v>0</c:v>
                </c:pt>
                <c:pt idx="27">
                  <c:v>0</c:v>
                </c:pt>
                <c:pt idx="28">
                  <c:v>0</c:v>
                </c:pt>
                <c:pt idx="29">
                  <c:v>0</c:v>
                </c:pt>
                <c:pt idx="30">
                  <c:v>0</c:v>
                </c:pt>
                <c:pt idx="31">
                  <c:v>0</c:v>
                </c:pt>
                <c:pt idx="32">
                  <c:v>0</c:v>
                </c:pt>
                <c:pt idx="33">
                  <c:v>0</c:v>
                </c:pt>
                <c:pt idx="34">
                  <c:v>0</c:v>
                </c:pt>
                <c:pt idx="35">
                  <c:v>0</c:v>
                </c:pt>
                <c:pt idx="36">
                  <c:v>14491.391640013368</c:v>
                </c:pt>
                <c:pt idx="37">
                  <c:v>0</c:v>
                </c:pt>
                <c:pt idx="38">
                  <c:v>0</c:v>
                </c:pt>
                <c:pt idx="39">
                  <c:v>0</c:v>
                </c:pt>
              </c:numCache>
            </c:numRef>
          </c:val>
          <c:extLst>
            <c:ext xmlns:c16="http://schemas.microsoft.com/office/drawing/2014/chart" uri="{C3380CC4-5D6E-409C-BE32-E72D297353CC}">
              <c16:uniqueId val="{00000004-8A65-4706-9BDC-9F132BF7B411}"/>
            </c:ext>
          </c:extLst>
        </c:ser>
        <c:ser>
          <c:idx val="5"/>
          <c:order val="5"/>
          <c:tx>
            <c:strRef>
              <c:f>'Chart Data'!$A$7</c:f>
              <c:strCache>
                <c:ptCount val="1"/>
                <c:pt idx="0">
                  <c:v>Paint - Exterior</c:v>
                </c:pt>
              </c:strCache>
            </c:strRef>
          </c:tx>
          <c:spPr>
            <a:solidFill>
              <a:schemeClr val="accent6"/>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Data'!$B$7:$AO$7</c:f>
              <c:numCache>
                <c:formatCode>_("$"* #,##0.00_);_("$"* \(#,##0.00\);_("$"* "-"??_);_(@_)</c:formatCode>
                <c:ptCount val="40"/>
                <c:pt idx="0">
                  <c:v>0</c:v>
                </c:pt>
                <c:pt idx="1">
                  <c:v>0</c:v>
                </c:pt>
                <c:pt idx="2">
                  <c:v>0</c:v>
                </c:pt>
                <c:pt idx="3">
                  <c:v>0</c:v>
                </c:pt>
                <c:pt idx="4">
                  <c:v>0</c:v>
                </c:pt>
                <c:pt idx="5">
                  <c:v>0</c:v>
                </c:pt>
                <c:pt idx="6">
                  <c:v>0</c:v>
                </c:pt>
                <c:pt idx="7">
                  <c:v>0</c:v>
                </c:pt>
                <c:pt idx="8">
                  <c:v>0</c:v>
                </c:pt>
                <c:pt idx="9">
                  <c:v>0</c:v>
                </c:pt>
                <c:pt idx="10">
                  <c:v>6719.5818967206096</c:v>
                </c:pt>
                <c:pt idx="11">
                  <c:v>0</c:v>
                </c:pt>
                <c:pt idx="12">
                  <c:v>0</c:v>
                </c:pt>
                <c:pt idx="13">
                  <c:v>0</c:v>
                </c:pt>
                <c:pt idx="14">
                  <c:v>0</c:v>
                </c:pt>
                <c:pt idx="15">
                  <c:v>0</c:v>
                </c:pt>
                <c:pt idx="16">
                  <c:v>0</c:v>
                </c:pt>
                <c:pt idx="17">
                  <c:v>0</c:v>
                </c:pt>
                <c:pt idx="18">
                  <c:v>0</c:v>
                </c:pt>
                <c:pt idx="19">
                  <c:v>0</c:v>
                </c:pt>
                <c:pt idx="20">
                  <c:v>9030.5561733470749</c:v>
                </c:pt>
                <c:pt idx="21">
                  <c:v>0</c:v>
                </c:pt>
                <c:pt idx="22">
                  <c:v>0</c:v>
                </c:pt>
                <c:pt idx="23">
                  <c:v>0</c:v>
                </c:pt>
                <c:pt idx="24">
                  <c:v>0</c:v>
                </c:pt>
                <c:pt idx="25">
                  <c:v>0</c:v>
                </c:pt>
                <c:pt idx="26">
                  <c:v>0</c:v>
                </c:pt>
                <c:pt idx="27">
                  <c:v>0</c:v>
                </c:pt>
                <c:pt idx="28">
                  <c:v>0</c:v>
                </c:pt>
                <c:pt idx="29">
                  <c:v>0</c:v>
                </c:pt>
                <c:pt idx="30">
                  <c:v>12136.312355948314</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5-8A65-4706-9BDC-9F132BF7B411}"/>
            </c:ext>
          </c:extLst>
        </c:ser>
        <c:ser>
          <c:idx val="6"/>
          <c:order val="6"/>
          <c:tx>
            <c:strRef>
              <c:f>'Chart Data'!$A$8</c:f>
              <c:strCache>
                <c:ptCount val="1"/>
                <c:pt idx="0">
                  <c:v>Remodel - Bathrooms</c:v>
                </c:pt>
              </c:strCache>
            </c:strRef>
          </c:tx>
          <c:spPr>
            <a:solidFill>
              <a:schemeClr val="accent1">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Data'!$B$8:$AO$8</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7789.8370830038248</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12136.312355948314</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6-8A65-4706-9BDC-9F132BF7B411}"/>
            </c:ext>
          </c:extLst>
        </c:ser>
        <c:ser>
          <c:idx val="7"/>
          <c:order val="7"/>
          <c:tx>
            <c:strRef>
              <c:f>'Chart Data'!$A$9</c:f>
              <c:strCache>
                <c:ptCount val="1"/>
                <c:pt idx="0">
                  <c:v>Paint - Interior</c:v>
                </c:pt>
              </c:strCache>
            </c:strRef>
          </c:tx>
          <c:spPr>
            <a:solidFill>
              <a:schemeClr val="accent2">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Data'!$B$9:$AO$9</c:f>
              <c:numCache>
                <c:formatCode>_("$"* #,##0.00_);_("$"* \(#,##0.00\);_("$"* "-"??_);_(@_)</c:formatCode>
                <c:ptCount val="40"/>
                <c:pt idx="0">
                  <c:v>0</c:v>
                </c:pt>
                <c:pt idx="1">
                  <c:v>0</c:v>
                </c:pt>
                <c:pt idx="2">
                  <c:v>0</c:v>
                </c:pt>
                <c:pt idx="3">
                  <c:v>0</c:v>
                </c:pt>
                <c:pt idx="4">
                  <c:v>0</c:v>
                </c:pt>
                <c:pt idx="5">
                  <c:v>4057.45926005</c:v>
                </c:pt>
                <c:pt idx="6">
                  <c:v>0</c:v>
                </c:pt>
                <c:pt idx="7">
                  <c:v>0</c:v>
                </c:pt>
                <c:pt idx="8">
                  <c:v>0</c:v>
                </c:pt>
                <c:pt idx="9">
                  <c:v>0</c:v>
                </c:pt>
                <c:pt idx="10">
                  <c:v>4703.7073277044283</c:v>
                </c:pt>
                <c:pt idx="11">
                  <c:v>0</c:v>
                </c:pt>
                <c:pt idx="12">
                  <c:v>0</c:v>
                </c:pt>
                <c:pt idx="13">
                  <c:v>0</c:v>
                </c:pt>
                <c:pt idx="14">
                  <c:v>0</c:v>
                </c:pt>
                <c:pt idx="15">
                  <c:v>5452.8859581026791</c:v>
                </c:pt>
                <c:pt idx="16">
                  <c:v>0</c:v>
                </c:pt>
                <c:pt idx="17">
                  <c:v>0</c:v>
                </c:pt>
                <c:pt idx="18">
                  <c:v>0</c:v>
                </c:pt>
                <c:pt idx="19">
                  <c:v>0</c:v>
                </c:pt>
                <c:pt idx="20">
                  <c:v>6321.3893213429528</c:v>
                </c:pt>
                <c:pt idx="21">
                  <c:v>0</c:v>
                </c:pt>
                <c:pt idx="22">
                  <c:v>0</c:v>
                </c:pt>
                <c:pt idx="23">
                  <c:v>0</c:v>
                </c:pt>
                <c:pt idx="24">
                  <c:v>0</c:v>
                </c:pt>
                <c:pt idx="25">
                  <c:v>7328.2227537897588</c:v>
                </c:pt>
                <c:pt idx="26">
                  <c:v>0</c:v>
                </c:pt>
                <c:pt idx="27">
                  <c:v>0</c:v>
                </c:pt>
                <c:pt idx="28">
                  <c:v>0</c:v>
                </c:pt>
                <c:pt idx="29">
                  <c:v>0</c:v>
                </c:pt>
                <c:pt idx="30">
                  <c:v>8495.4186491638193</c:v>
                </c:pt>
                <c:pt idx="31">
                  <c:v>0</c:v>
                </c:pt>
                <c:pt idx="32">
                  <c:v>0</c:v>
                </c:pt>
                <c:pt idx="33">
                  <c:v>0</c:v>
                </c:pt>
                <c:pt idx="34">
                  <c:v>0</c:v>
                </c:pt>
                <c:pt idx="35">
                  <c:v>9848.5185903003476</c:v>
                </c:pt>
                <c:pt idx="36">
                  <c:v>0</c:v>
                </c:pt>
                <c:pt idx="37">
                  <c:v>0</c:v>
                </c:pt>
                <c:pt idx="38">
                  <c:v>0</c:v>
                </c:pt>
                <c:pt idx="39">
                  <c:v>0</c:v>
                </c:pt>
              </c:numCache>
            </c:numRef>
          </c:val>
          <c:extLst>
            <c:ext xmlns:c16="http://schemas.microsoft.com/office/drawing/2014/chart" uri="{C3380CC4-5D6E-409C-BE32-E72D297353CC}">
              <c16:uniqueId val="{00000007-8A65-4706-9BDC-9F132BF7B411}"/>
            </c:ext>
          </c:extLst>
        </c:ser>
        <c:ser>
          <c:idx val="8"/>
          <c:order val="8"/>
          <c:tx>
            <c:strRef>
              <c:f>'Chart Data'!$A$10</c:f>
              <c:strCache>
                <c:ptCount val="1"/>
                <c:pt idx="0">
                  <c:v>Carpet/Flooring</c:v>
                </c:pt>
              </c:strCache>
            </c:strRef>
          </c:tx>
          <c:spPr>
            <a:solidFill>
              <a:schemeClr val="accent3">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Data'!$B$10:$AO$10</c:f>
              <c:numCache>
                <c:formatCode>_("$"* #,##0.00_);_("$"* \(#,##0.00\);_("$"* "-"??_);_(@_)</c:formatCode>
                <c:ptCount val="40"/>
                <c:pt idx="0">
                  <c:v>0</c:v>
                </c:pt>
                <c:pt idx="1">
                  <c:v>0</c:v>
                </c:pt>
                <c:pt idx="2">
                  <c:v>0</c:v>
                </c:pt>
                <c:pt idx="3">
                  <c:v>0</c:v>
                </c:pt>
                <c:pt idx="4">
                  <c:v>0</c:v>
                </c:pt>
                <c:pt idx="5">
                  <c:v>4637.0962972000007</c:v>
                </c:pt>
                <c:pt idx="6">
                  <c:v>0</c:v>
                </c:pt>
                <c:pt idx="7">
                  <c:v>0</c:v>
                </c:pt>
                <c:pt idx="8">
                  <c:v>0</c:v>
                </c:pt>
                <c:pt idx="9">
                  <c:v>0</c:v>
                </c:pt>
                <c:pt idx="10">
                  <c:v>5375.6655173764884</c:v>
                </c:pt>
                <c:pt idx="11">
                  <c:v>0</c:v>
                </c:pt>
                <c:pt idx="12">
                  <c:v>0</c:v>
                </c:pt>
                <c:pt idx="13">
                  <c:v>0</c:v>
                </c:pt>
                <c:pt idx="14">
                  <c:v>0</c:v>
                </c:pt>
                <c:pt idx="15">
                  <c:v>6231.8696664030604</c:v>
                </c:pt>
                <c:pt idx="16">
                  <c:v>0</c:v>
                </c:pt>
                <c:pt idx="17">
                  <c:v>0</c:v>
                </c:pt>
                <c:pt idx="18">
                  <c:v>0</c:v>
                </c:pt>
                <c:pt idx="19">
                  <c:v>0</c:v>
                </c:pt>
                <c:pt idx="20">
                  <c:v>7224.4449386776587</c:v>
                </c:pt>
                <c:pt idx="21">
                  <c:v>0</c:v>
                </c:pt>
                <c:pt idx="22">
                  <c:v>0</c:v>
                </c:pt>
                <c:pt idx="23">
                  <c:v>0</c:v>
                </c:pt>
                <c:pt idx="24">
                  <c:v>0</c:v>
                </c:pt>
                <c:pt idx="25">
                  <c:v>8375.1117186168649</c:v>
                </c:pt>
                <c:pt idx="26">
                  <c:v>0</c:v>
                </c:pt>
                <c:pt idx="27">
                  <c:v>0</c:v>
                </c:pt>
                <c:pt idx="28">
                  <c:v>0</c:v>
                </c:pt>
                <c:pt idx="29">
                  <c:v>0</c:v>
                </c:pt>
                <c:pt idx="30">
                  <c:v>9709.0498847586477</c:v>
                </c:pt>
                <c:pt idx="31">
                  <c:v>0</c:v>
                </c:pt>
                <c:pt idx="32">
                  <c:v>0</c:v>
                </c:pt>
                <c:pt idx="33">
                  <c:v>0</c:v>
                </c:pt>
                <c:pt idx="34">
                  <c:v>0</c:v>
                </c:pt>
                <c:pt idx="35">
                  <c:v>11255.449817486106</c:v>
                </c:pt>
                <c:pt idx="36">
                  <c:v>0</c:v>
                </c:pt>
                <c:pt idx="37">
                  <c:v>0</c:v>
                </c:pt>
                <c:pt idx="38">
                  <c:v>0</c:v>
                </c:pt>
                <c:pt idx="39">
                  <c:v>0</c:v>
                </c:pt>
              </c:numCache>
            </c:numRef>
          </c:val>
          <c:extLst>
            <c:ext xmlns:c16="http://schemas.microsoft.com/office/drawing/2014/chart" uri="{C3380CC4-5D6E-409C-BE32-E72D297353CC}">
              <c16:uniqueId val="{00000008-8A65-4706-9BDC-9F132BF7B411}"/>
            </c:ext>
          </c:extLst>
        </c:ser>
        <c:ser>
          <c:idx val="9"/>
          <c:order val="9"/>
          <c:tx>
            <c:strRef>
              <c:f>'Chart Data'!$A$12</c:f>
              <c:strCache>
                <c:ptCount val="1"/>
                <c:pt idx="0">
                  <c:v>Gutters</c:v>
                </c:pt>
              </c:strCache>
            </c:strRef>
          </c:tx>
          <c:spPr>
            <a:solidFill>
              <a:schemeClr val="accent4">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Data'!$B$12:$AO$12</c:f>
              <c:numCache>
                <c:formatCode>_("$"* #,##0.00_);_("$"* \(#,##0.00\);_("$"* "-"??_);_(@_)</c:formatCode>
                <c:ptCount val="40"/>
                <c:pt idx="0">
                  <c:v>0</c:v>
                </c:pt>
                <c:pt idx="1">
                  <c:v>0</c:v>
                </c:pt>
                <c:pt idx="2">
                  <c:v>0</c:v>
                </c:pt>
                <c:pt idx="3">
                  <c:v>0</c:v>
                </c:pt>
                <c:pt idx="4">
                  <c:v>0</c:v>
                </c:pt>
                <c:pt idx="5">
                  <c:v>0</c:v>
                </c:pt>
                <c:pt idx="6">
                  <c:v>0</c:v>
                </c:pt>
                <c:pt idx="7">
                  <c:v>2459.7477308497405</c:v>
                </c:pt>
                <c:pt idx="8">
                  <c:v>0</c:v>
                </c:pt>
                <c:pt idx="9">
                  <c:v>0</c:v>
                </c:pt>
                <c:pt idx="10">
                  <c:v>0</c:v>
                </c:pt>
                <c:pt idx="11">
                  <c:v>0</c:v>
                </c:pt>
                <c:pt idx="12">
                  <c:v>0</c:v>
                </c:pt>
                <c:pt idx="13">
                  <c:v>0</c:v>
                </c:pt>
                <c:pt idx="14">
                  <c:v>3025.1794497102233</c:v>
                </c:pt>
                <c:pt idx="15">
                  <c:v>0</c:v>
                </c:pt>
                <c:pt idx="16">
                  <c:v>0</c:v>
                </c:pt>
                <c:pt idx="17">
                  <c:v>0</c:v>
                </c:pt>
                <c:pt idx="18">
                  <c:v>0</c:v>
                </c:pt>
                <c:pt idx="19">
                  <c:v>0</c:v>
                </c:pt>
                <c:pt idx="20">
                  <c:v>0</c:v>
                </c:pt>
                <c:pt idx="21">
                  <c:v>3720.5891434189944</c:v>
                </c:pt>
                <c:pt idx="22">
                  <c:v>0</c:v>
                </c:pt>
                <c:pt idx="23">
                  <c:v>0</c:v>
                </c:pt>
                <c:pt idx="24">
                  <c:v>0</c:v>
                </c:pt>
                <c:pt idx="25">
                  <c:v>0</c:v>
                </c:pt>
                <c:pt idx="26">
                  <c:v>0</c:v>
                </c:pt>
                <c:pt idx="27">
                  <c:v>0</c:v>
                </c:pt>
                <c:pt idx="28">
                  <c:v>4575.8553514745254</c:v>
                </c:pt>
                <c:pt idx="29">
                  <c:v>0</c:v>
                </c:pt>
                <c:pt idx="30">
                  <c:v>0</c:v>
                </c:pt>
                <c:pt idx="31">
                  <c:v>0</c:v>
                </c:pt>
                <c:pt idx="32">
                  <c:v>0</c:v>
                </c:pt>
                <c:pt idx="33">
                  <c:v>0</c:v>
                </c:pt>
                <c:pt idx="34">
                  <c:v>0</c:v>
                </c:pt>
                <c:pt idx="35">
                  <c:v>5627.7249087430528</c:v>
                </c:pt>
                <c:pt idx="36">
                  <c:v>0</c:v>
                </c:pt>
                <c:pt idx="37">
                  <c:v>0</c:v>
                </c:pt>
                <c:pt idx="38">
                  <c:v>0</c:v>
                </c:pt>
                <c:pt idx="39">
                  <c:v>0</c:v>
                </c:pt>
              </c:numCache>
            </c:numRef>
          </c:val>
          <c:extLst>
            <c:ext xmlns:c16="http://schemas.microsoft.com/office/drawing/2014/chart" uri="{C3380CC4-5D6E-409C-BE32-E72D297353CC}">
              <c16:uniqueId val="{00000009-8A65-4706-9BDC-9F132BF7B411}"/>
            </c:ext>
          </c:extLst>
        </c:ser>
        <c:ser>
          <c:idx val="10"/>
          <c:order val="10"/>
          <c:tx>
            <c:strRef>
              <c:f>'Chart Data'!$A$13</c:f>
              <c:strCache>
                <c:ptCount val="1"/>
                <c:pt idx="0">
                  <c:v>Landscaping</c:v>
                </c:pt>
              </c:strCache>
            </c:strRef>
          </c:tx>
          <c:spPr>
            <a:solidFill>
              <a:schemeClr val="accent5">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Data'!$B$13:$AO$13</c:f>
              <c:numCache>
                <c:formatCode>_("$"* #,##0.00_);_("$"* \(#,##0.00\);_("$"* "-"??_);_(@_)</c:formatCode>
                <c:ptCount val="40"/>
                <c:pt idx="0">
                  <c:v>0</c:v>
                </c:pt>
                <c:pt idx="1">
                  <c:v>0</c:v>
                </c:pt>
                <c:pt idx="2">
                  <c:v>0</c:v>
                </c:pt>
                <c:pt idx="3">
                  <c:v>0</c:v>
                </c:pt>
                <c:pt idx="4">
                  <c:v>0</c:v>
                </c:pt>
                <c:pt idx="5">
                  <c:v>0</c:v>
                </c:pt>
                <c:pt idx="6">
                  <c:v>0</c:v>
                </c:pt>
                <c:pt idx="7">
                  <c:v>0</c:v>
                </c:pt>
                <c:pt idx="8">
                  <c:v>0</c:v>
                </c:pt>
                <c:pt idx="9">
                  <c:v>0</c:v>
                </c:pt>
                <c:pt idx="10">
                  <c:v>1343.9163793441221</c:v>
                </c:pt>
                <c:pt idx="11">
                  <c:v>0</c:v>
                </c:pt>
                <c:pt idx="12">
                  <c:v>0</c:v>
                </c:pt>
                <c:pt idx="13">
                  <c:v>0</c:v>
                </c:pt>
                <c:pt idx="14">
                  <c:v>0</c:v>
                </c:pt>
                <c:pt idx="15">
                  <c:v>0</c:v>
                </c:pt>
                <c:pt idx="16">
                  <c:v>0</c:v>
                </c:pt>
                <c:pt idx="17">
                  <c:v>0</c:v>
                </c:pt>
                <c:pt idx="18">
                  <c:v>0</c:v>
                </c:pt>
                <c:pt idx="19">
                  <c:v>0</c:v>
                </c:pt>
                <c:pt idx="20">
                  <c:v>1806.1112346694147</c:v>
                </c:pt>
                <c:pt idx="21">
                  <c:v>0</c:v>
                </c:pt>
                <c:pt idx="22">
                  <c:v>0</c:v>
                </c:pt>
                <c:pt idx="23">
                  <c:v>0</c:v>
                </c:pt>
                <c:pt idx="24">
                  <c:v>0</c:v>
                </c:pt>
                <c:pt idx="25">
                  <c:v>0</c:v>
                </c:pt>
                <c:pt idx="26">
                  <c:v>0</c:v>
                </c:pt>
                <c:pt idx="27">
                  <c:v>0</c:v>
                </c:pt>
                <c:pt idx="28">
                  <c:v>0</c:v>
                </c:pt>
                <c:pt idx="29">
                  <c:v>0</c:v>
                </c:pt>
                <c:pt idx="30">
                  <c:v>2427.2624711896619</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A-8A65-4706-9BDC-9F132BF7B411}"/>
            </c:ext>
          </c:extLst>
        </c:ser>
        <c:ser>
          <c:idx val="11"/>
          <c:order val="11"/>
          <c:tx>
            <c:strRef>
              <c:f>'Chart Data'!$A$14</c:f>
              <c:strCache>
                <c:ptCount val="1"/>
                <c:pt idx="0">
                  <c:v>Fixtures - Electrical</c:v>
                </c:pt>
              </c:strCache>
            </c:strRef>
          </c:tx>
          <c:spPr>
            <a:solidFill>
              <a:schemeClr val="accent6">
                <a:lumMod val="6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Data'!$B$14:$AO$14</c:f>
              <c:numCache>
                <c:formatCode>_("$"* #,##0.00_);_("$"* \(#,##0.00\);_("$"* "-"??_);_(@_)</c:formatCode>
                <c:ptCount val="40"/>
                <c:pt idx="0">
                  <c:v>0</c:v>
                </c:pt>
                <c:pt idx="1">
                  <c:v>0</c:v>
                </c:pt>
                <c:pt idx="2">
                  <c:v>0</c:v>
                </c:pt>
                <c:pt idx="3">
                  <c:v>0</c:v>
                </c:pt>
                <c:pt idx="4">
                  <c:v>0</c:v>
                </c:pt>
                <c:pt idx="5">
                  <c:v>0</c:v>
                </c:pt>
                <c:pt idx="6">
                  <c:v>0</c:v>
                </c:pt>
                <c:pt idx="7">
                  <c:v>0</c:v>
                </c:pt>
                <c:pt idx="8">
                  <c:v>0</c:v>
                </c:pt>
                <c:pt idx="9">
                  <c:v>0</c:v>
                </c:pt>
                <c:pt idx="10">
                  <c:v>1343.9163793441221</c:v>
                </c:pt>
                <c:pt idx="11">
                  <c:v>0</c:v>
                </c:pt>
                <c:pt idx="12">
                  <c:v>0</c:v>
                </c:pt>
                <c:pt idx="13">
                  <c:v>0</c:v>
                </c:pt>
                <c:pt idx="14">
                  <c:v>0</c:v>
                </c:pt>
                <c:pt idx="15">
                  <c:v>0</c:v>
                </c:pt>
                <c:pt idx="16">
                  <c:v>0</c:v>
                </c:pt>
                <c:pt idx="17">
                  <c:v>0</c:v>
                </c:pt>
                <c:pt idx="18">
                  <c:v>0</c:v>
                </c:pt>
                <c:pt idx="19">
                  <c:v>0</c:v>
                </c:pt>
                <c:pt idx="20">
                  <c:v>1806.1112346694147</c:v>
                </c:pt>
                <c:pt idx="21">
                  <c:v>0</c:v>
                </c:pt>
                <c:pt idx="22">
                  <c:v>0</c:v>
                </c:pt>
                <c:pt idx="23">
                  <c:v>0</c:v>
                </c:pt>
                <c:pt idx="24">
                  <c:v>0</c:v>
                </c:pt>
                <c:pt idx="25">
                  <c:v>0</c:v>
                </c:pt>
                <c:pt idx="26">
                  <c:v>0</c:v>
                </c:pt>
                <c:pt idx="27">
                  <c:v>0</c:v>
                </c:pt>
                <c:pt idx="28">
                  <c:v>0</c:v>
                </c:pt>
                <c:pt idx="29">
                  <c:v>0</c:v>
                </c:pt>
                <c:pt idx="30">
                  <c:v>2427.2624711896619</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B-8A65-4706-9BDC-9F132BF7B411}"/>
            </c:ext>
          </c:extLst>
        </c:ser>
        <c:ser>
          <c:idx val="12"/>
          <c:order val="12"/>
          <c:tx>
            <c:strRef>
              <c:f>'Chart Data'!$A$15</c:f>
              <c:strCache>
                <c:ptCount val="1"/>
                <c:pt idx="0">
                  <c:v>Fixtures - Plumbing</c:v>
                </c:pt>
              </c:strCache>
            </c:strRef>
          </c:tx>
          <c:spPr>
            <a:solidFill>
              <a:schemeClr val="accent1">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Data'!$B$15:$AO$15</c:f>
              <c:numCache>
                <c:formatCode>_("$"* #,##0.00_);_("$"* \(#,##0.00\);_("$"* "-"??_);_(@_)</c:formatCode>
                <c:ptCount val="40"/>
                <c:pt idx="0">
                  <c:v>0</c:v>
                </c:pt>
                <c:pt idx="1">
                  <c:v>0</c:v>
                </c:pt>
                <c:pt idx="2">
                  <c:v>0</c:v>
                </c:pt>
                <c:pt idx="3">
                  <c:v>0</c:v>
                </c:pt>
                <c:pt idx="4">
                  <c:v>0</c:v>
                </c:pt>
                <c:pt idx="5">
                  <c:v>0</c:v>
                </c:pt>
                <c:pt idx="6">
                  <c:v>0</c:v>
                </c:pt>
                <c:pt idx="7">
                  <c:v>0</c:v>
                </c:pt>
                <c:pt idx="8">
                  <c:v>0</c:v>
                </c:pt>
                <c:pt idx="9">
                  <c:v>0</c:v>
                </c:pt>
                <c:pt idx="10">
                  <c:v>1343.9163793441221</c:v>
                </c:pt>
                <c:pt idx="11">
                  <c:v>0</c:v>
                </c:pt>
                <c:pt idx="12">
                  <c:v>0</c:v>
                </c:pt>
                <c:pt idx="13">
                  <c:v>0</c:v>
                </c:pt>
                <c:pt idx="14">
                  <c:v>0</c:v>
                </c:pt>
                <c:pt idx="15">
                  <c:v>0</c:v>
                </c:pt>
                <c:pt idx="16">
                  <c:v>0</c:v>
                </c:pt>
                <c:pt idx="17">
                  <c:v>0</c:v>
                </c:pt>
                <c:pt idx="18">
                  <c:v>0</c:v>
                </c:pt>
                <c:pt idx="19">
                  <c:v>0</c:v>
                </c:pt>
                <c:pt idx="20">
                  <c:v>1806.1112346694147</c:v>
                </c:pt>
                <c:pt idx="21">
                  <c:v>0</c:v>
                </c:pt>
                <c:pt idx="22">
                  <c:v>0</c:v>
                </c:pt>
                <c:pt idx="23">
                  <c:v>0</c:v>
                </c:pt>
                <c:pt idx="24">
                  <c:v>0</c:v>
                </c:pt>
                <c:pt idx="25">
                  <c:v>0</c:v>
                </c:pt>
                <c:pt idx="26">
                  <c:v>0</c:v>
                </c:pt>
                <c:pt idx="27">
                  <c:v>0</c:v>
                </c:pt>
                <c:pt idx="28">
                  <c:v>0</c:v>
                </c:pt>
                <c:pt idx="29">
                  <c:v>0</c:v>
                </c:pt>
                <c:pt idx="30">
                  <c:v>2427.2624711896619</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C-8A65-4706-9BDC-9F132BF7B411}"/>
            </c:ext>
          </c:extLst>
        </c:ser>
        <c:ser>
          <c:idx val="13"/>
          <c:order val="13"/>
          <c:tx>
            <c:strRef>
              <c:f>'Chart Data'!$A$16</c:f>
              <c:strCache>
                <c:ptCount val="1"/>
                <c:pt idx="0">
                  <c:v>Water Heater</c:v>
                </c:pt>
              </c:strCache>
            </c:strRef>
          </c:tx>
          <c:spPr>
            <a:solidFill>
              <a:schemeClr val="accent2">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Data'!$B$16:$AO$16</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D-8A65-4706-9BDC-9F132BF7B411}"/>
            </c:ext>
          </c:extLst>
        </c:ser>
        <c:ser>
          <c:idx val="14"/>
          <c:order val="14"/>
          <c:tx>
            <c:strRef>
              <c:f>'Chart Data'!$A$17</c:f>
              <c:strCache>
                <c:ptCount val="1"/>
                <c:pt idx="0">
                  <c:v>Custom CapEx 1</c:v>
                </c:pt>
              </c:strCache>
            </c:strRef>
          </c:tx>
          <c:spPr>
            <a:solidFill>
              <a:schemeClr val="accent3">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Data'!$B$17:$AO$17</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E-8A65-4706-9BDC-9F132BF7B411}"/>
            </c:ext>
          </c:extLst>
        </c:ser>
        <c:ser>
          <c:idx val="15"/>
          <c:order val="15"/>
          <c:tx>
            <c:strRef>
              <c:f>'Chart Data'!$A$18</c:f>
              <c:strCache>
                <c:ptCount val="1"/>
                <c:pt idx="0">
                  <c:v>Custom CapEx 2</c:v>
                </c:pt>
              </c:strCache>
            </c:strRef>
          </c:tx>
          <c:spPr>
            <a:solidFill>
              <a:schemeClr val="accent4">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Data'!$B$18:$AO$18</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0F-8A65-4706-9BDC-9F132BF7B411}"/>
            </c:ext>
          </c:extLst>
        </c:ser>
        <c:ser>
          <c:idx val="16"/>
          <c:order val="16"/>
          <c:tx>
            <c:strRef>
              <c:f>'Chart Data'!$A$19</c:f>
              <c:strCache>
                <c:ptCount val="1"/>
                <c:pt idx="0">
                  <c:v>Custom CapEx 3</c:v>
                </c:pt>
              </c:strCache>
            </c:strRef>
          </c:tx>
          <c:spPr>
            <a:solidFill>
              <a:schemeClr val="accent5">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Data'!$B$19:$AO$19</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0-8A65-4706-9BDC-9F132BF7B411}"/>
            </c:ext>
          </c:extLst>
        </c:ser>
        <c:ser>
          <c:idx val="17"/>
          <c:order val="17"/>
          <c:tx>
            <c:strRef>
              <c:f>'Chart Data'!$A$20</c:f>
              <c:strCache>
                <c:ptCount val="1"/>
                <c:pt idx="0">
                  <c:v>Custom CapEx 4</c:v>
                </c:pt>
              </c:strCache>
            </c:strRef>
          </c:tx>
          <c:spPr>
            <a:solidFill>
              <a:schemeClr val="accent6">
                <a:lumMod val="80000"/>
                <a:lumOff val="2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Data'!$B$20:$AO$20</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1-8A65-4706-9BDC-9F132BF7B411}"/>
            </c:ext>
          </c:extLst>
        </c:ser>
        <c:ser>
          <c:idx val="18"/>
          <c:order val="18"/>
          <c:tx>
            <c:strRef>
              <c:f>'Chart Data'!$A$21</c:f>
              <c:strCache>
                <c:ptCount val="1"/>
                <c:pt idx="0">
                  <c:v>Custom CapEx 5</c:v>
                </c:pt>
              </c:strCache>
            </c:strRef>
          </c:tx>
          <c:spPr>
            <a:solidFill>
              <a:schemeClr val="accent1">
                <a:lumMod val="80000"/>
              </a:schemeClr>
            </a:solidFill>
            <a:ln>
              <a:noFill/>
            </a:ln>
            <a:effectLst/>
          </c:spPr>
          <c:invertIfNegative val="0"/>
          <c:cat>
            <c:numRef>
              <c:f>'Chart Data'!$B$1:$AO$1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cat>
          <c:val>
            <c:numRef>
              <c:f>'Chart Data'!$B$21:$AO$21</c:f>
              <c:numCache>
                <c:formatCode>_("$"* #,##0.00_);_("$"* \(#,##0.00\);_("$"* "-"??_);_(@_)</c:formatCode>
                <c:ptCount val="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val>
          <c:extLst>
            <c:ext xmlns:c16="http://schemas.microsoft.com/office/drawing/2014/chart" uri="{C3380CC4-5D6E-409C-BE32-E72D297353CC}">
              <c16:uniqueId val="{00000012-8A65-4706-9BDC-9F132BF7B411}"/>
            </c:ext>
          </c:extLst>
        </c:ser>
        <c:dLbls>
          <c:showLegendKey val="0"/>
          <c:showVal val="0"/>
          <c:showCatName val="0"/>
          <c:showSerName val="0"/>
          <c:showPercent val="0"/>
          <c:showBubbleSize val="0"/>
        </c:dLbls>
        <c:gapWidth val="75"/>
        <c:overlap val="100"/>
        <c:axId val="817070447"/>
        <c:axId val="817072943"/>
      </c:barChart>
      <c:catAx>
        <c:axId val="81707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072943"/>
        <c:crosses val="autoZero"/>
        <c:auto val="1"/>
        <c:lblAlgn val="ctr"/>
        <c:lblOffset val="100"/>
        <c:noMultiLvlLbl val="0"/>
      </c:catAx>
      <c:valAx>
        <c:axId val="81707294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07044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098" cy="462721"/>
          </a:xfrm>
          <a:prstGeom prst="rect">
            <a:avLst/>
          </a:prstGeom>
        </p:spPr>
        <p:txBody>
          <a:bodyPr vert="horz" lIns="87468" tIns="43734" rIns="87468" bIns="43734" rtlCol="0"/>
          <a:lstStyle>
            <a:lvl1pPr algn="l">
              <a:defRPr sz="1200"/>
            </a:lvl1pPr>
          </a:lstStyle>
          <a:p>
            <a:r>
              <a:rPr lang="en-US"/>
              <a:t>Nomad Investor Clubs LLC</a:t>
            </a:r>
            <a:endParaRPr lang="en-US" dirty="0"/>
          </a:p>
        </p:txBody>
      </p:sp>
      <p:sp>
        <p:nvSpPr>
          <p:cNvPr id="3" name="Date Placeholder 2"/>
          <p:cNvSpPr>
            <a:spLocks noGrp="1"/>
          </p:cNvSpPr>
          <p:nvPr>
            <p:ph type="dt" sz="quarter" idx="1"/>
          </p:nvPr>
        </p:nvSpPr>
        <p:spPr>
          <a:xfrm>
            <a:off x="3884414" y="2"/>
            <a:ext cx="2972098" cy="462721"/>
          </a:xfrm>
          <a:prstGeom prst="rect">
            <a:avLst/>
          </a:prstGeom>
        </p:spPr>
        <p:txBody>
          <a:bodyPr vert="horz" lIns="87468" tIns="43734" rIns="87468" bIns="43734" rtlCol="0"/>
          <a:lstStyle>
            <a:lvl1pPr algn="r">
              <a:defRPr sz="1200"/>
            </a:lvl1pPr>
          </a:lstStyle>
          <a:p>
            <a:fld id="{0E5E3738-AEE5-4835-8D6F-8B81DE8E17BE}" type="datetime2">
              <a:rPr lang="en-US" smtClean="0"/>
              <a:t>Wednesday, March 2, 2022</a:t>
            </a:fld>
            <a:endParaRPr lang="en-US" dirty="0"/>
          </a:p>
        </p:txBody>
      </p:sp>
      <p:sp>
        <p:nvSpPr>
          <p:cNvPr id="4" name="Footer Placeholder 3"/>
          <p:cNvSpPr>
            <a:spLocks noGrp="1"/>
          </p:cNvSpPr>
          <p:nvPr>
            <p:ph type="ftr" sz="quarter" idx="2"/>
          </p:nvPr>
        </p:nvSpPr>
        <p:spPr>
          <a:xfrm>
            <a:off x="1" y="8773355"/>
            <a:ext cx="2972098" cy="462720"/>
          </a:xfrm>
          <a:prstGeom prst="rect">
            <a:avLst/>
          </a:prstGeom>
        </p:spPr>
        <p:txBody>
          <a:bodyPr vert="horz" lIns="87468" tIns="43734" rIns="87468" bIns="43734" rtlCol="0" anchor="b"/>
          <a:lstStyle>
            <a:lvl1pPr algn="l">
              <a:defRPr sz="1200"/>
            </a:lvl1pPr>
          </a:lstStyle>
          <a:p>
            <a:r>
              <a:rPr lang="en-US"/>
              <a:t>http://LearnToBeRich.com/</a:t>
            </a:r>
            <a:endParaRPr lang="en-US" dirty="0"/>
          </a:p>
        </p:txBody>
      </p:sp>
      <p:sp>
        <p:nvSpPr>
          <p:cNvPr id="5" name="Slide Number Placeholder 4"/>
          <p:cNvSpPr>
            <a:spLocks noGrp="1"/>
          </p:cNvSpPr>
          <p:nvPr>
            <p:ph type="sldNum" sz="quarter" idx="3"/>
          </p:nvPr>
        </p:nvSpPr>
        <p:spPr>
          <a:xfrm>
            <a:off x="3884414" y="8773355"/>
            <a:ext cx="2972098" cy="462720"/>
          </a:xfrm>
          <a:prstGeom prst="rect">
            <a:avLst/>
          </a:prstGeom>
        </p:spPr>
        <p:txBody>
          <a:bodyPr vert="horz" lIns="87468" tIns="43734" rIns="87468" bIns="43734" rtlCol="0" anchor="b"/>
          <a:lstStyle>
            <a:lvl1pPr algn="r">
              <a:defRPr sz="1200"/>
            </a:lvl1pPr>
          </a:lstStyle>
          <a:p>
            <a:fld id="{48AB44CD-CF1C-446B-BA40-B748F9021E9F}" type="slidenum">
              <a:rPr lang="en-US" smtClean="0"/>
              <a:t>‹#›</a:t>
            </a:fld>
            <a:endParaRPr lang="en-US" dirty="0"/>
          </a:p>
        </p:txBody>
      </p:sp>
    </p:spTree>
    <p:extLst>
      <p:ext uri="{BB962C8B-B14F-4D97-AF65-F5344CB8AC3E}">
        <p14:creationId xmlns:p14="http://schemas.microsoft.com/office/powerpoint/2010/main" val="41061361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7"/>
          </a:xfrm>
          <a:prstGeom prst="rect">
            <a:avLst/>
          </a:prstGeom>
        </p:spPr>
        <p:txBody>
          <a:bodyPr vert="horz" lIns="92463" tIns="46231" rIns="92463" bIns="46231" rtlCol="0"/>
          <a:lstStyle>
            <a:lvl1pPr algn="l">
              <a:defRPr sz="1200"/>
            </a:lvl1pPr>
          </a:lstStyle>
          <a:p>
            <a:r>
              <a:rPr lang="en-US"/>
              <a:t>Nomad Investor Clubs LLC</a:t>
            </a:r>
            <a:endParaRPr lang="en-US" dirty="0"/>
          </a:p>
        </p:txBody>
      </p:sp>
      <p:sp>
        <p:nvSpPr>
          <p:cNvPr id="3" name="Date Placeholder 2"/>
          <p:cNvSpPr>
            <a:spLocks noGrp="1"/>
          </p:cNvSpPr>
          <p:nvPr>
            <p:ph type="dt" idx="1"/>
          </p:nvPr>
        </p:nvSpPr>
        <p:spPr>
          <a:xfrm>
            <a:off x="3884613" y="2"/>
            <a:ext cx="2971800" cy="463407"/>
          </a:xfrm>
          <a:prstGeom prst="rect">
            <a:avLst/>
          </a:prstGeom>
        </p:spPr>
        <p:txBody>
          <a:bodyPr vert="horz" lIns="92463" tIns="46231" rIns="92463" bIns="46231" rtlCol="0"/>
          <a:lstStyle>
            <a:lvl1pPr algn="r">
              <a:defRPr sz="1200"/>
            </a:lvl1pPr>
          </a:lstStyle>
          <a:p>
            <a:fld id="{602AF7F4-291F-4353-A7F4-59A0EF2977D6}" type="datetime2">
              <a:rPr lang="en-US" smtClean="0"/>
              <a:t>Wednesday, March 2, 2022</a:t>
            </a:fld>
            <a:endParaRPr lang="en-US" dirty="0"/>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2463" tIns="46231" rIns="92463" bIns="46231" rtlCol="0" anchor="ctr"/>
          <a:lstStyle/>
          <a:p>
            <a:endParaRPr lang="en-US" dirty="0"/>
          </a:p>
        </p:txBody>
      </p:sp>
      <p:sp>
        <p:nvSpPr>
          <p:cNvPr id="5" name="Notes Placeholder 4"/>
          <p:cNvSpPr>
            <a:spLocks noGrp="1"/>
          </p:cNvSpPr>
          <p:nvPr>
            <p:ph type="body" sz="quarter" idx="3"/>
          </p:nvPr>
        </p:nvSpPr>
        <p:spPr>
          <a:xfrm>
            <a:off x="685800" y="4444862"/>
            <a:ext cx="5486400" cy="3636705"/>
          </a:xfrm>
          <a:prstGeom prst="rect">
            <a:avLst/>
          </a:prstGeom>
        </p:spPr>
        <p:txBody>
          <a:bodyPr vert="horz" lIns="92463" tIns="46231" rIns="92463" bIns="46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6"/>
          </a:xfrm>
          <a:prstGeom prst="rect">
            <a:avLst/>
          </a:prstGeom>
        </p:spPr>
        <p:txBody>
          <a:bodyPr vert="horz" lIns="92463" tIns="46231" rIns="92463" bIns="46231" rtlCol="0" anchor="b"/>
          <a:lstStyle>
            <a:lvl1pPr algn="l">
              <a:defRPr sz="1200"/>
            </a:lvl1pPr>
          </a:lstStyle>
          <a:p>
            <a:r>
              <a:rPr lang="en-US"/>
              <a:t>http://LearnToBeRich.com/</a:t>
            </a:r>
            <a:endParaRPr lang="en-US" dirty="0"/>
          </a:p>
        </p:txBody>
      </p:sp>
      <p:sp>
        <p:nvSpPr>
          <p:cNvPr id="7" name="Slide Number Placeholder 6"/>
          <p:cNvSpPr>
            <a:spLocks noGrp="1"/>
          </p:cNvSpPr>
          <p:nvPr>
            <p:ph type="sldNum" sz="quarter" idx="5"/>
          </p:nvPr>
        </p:nvSpPr>
        <p:spPr>
          <a:xfrm>
            <a:off x="3884613" y="8772670"/>
            <a:ext cx="2971800" cy="463406"/>
          </a:xfrm>
          <a:prstGeom prst="rect">
            <a:avLst/>
          </a:prstGeom>
        </p:spPr>
        <p:txBody>
          <a:bodyPr vert="horz" lIns="92463" tIns="46231" rIns="92463" bIns="46231" rtlCol="0" anchor="b"/>
          <a:lstStyle>
            <a:lvl1pPr algn="r">
              <a:defRPr sz="1200"/>
            </a:lvl1pPr>
          </a:lstStyle>
          <a:p>
            <a:fld id="{E3FD637F-9D85-4A9B-9B81-C5132D6B31BC}" type="slidenum">
              <a:rPr lang="en-US" smtClean="0"/>
              <a:t>‹#›</a:t>
            </a:fld>
            <a:endParaRPr lang="en-US" dirty="0"/>
          </a:p>
        </p:txBody>
      </p:sp>
    </p:spTree>
    <p:extLst>
      <p:ext uri="{BB962C8B-B14F-4D97-AF65-F5344CB8AC3E}">
        <p14:creationId xmlns:p14="http://schemas.microsoft.com/office/powerpoint/2010/main" val="100971051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43198">
              <a:defRPr/>
            </a:pPr>
            <a:fld id="{8923B38F-D43B-495E-B6B6-72D403A1250F}" type="slidenum">
              <a:rPr lang="en-US">
                <a:solidFill>
                  <a:prstClr val="black"/>
                </a:solidFill>
                <a:latin typeface="Calibri" panose="020F0502020204030204"/>
              </a:rPr>
              <a:pPr defTabSz="44319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0759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Nomad Investor Clubs LLC</a:t>
            </a:r>
            <a:endParaRPr lang="en-US" dirty="0"/>
          </a:p>
        </p:txBody>
      </p:sp>
      <p:sp>
        <p:nvSpPr>
          <p:cNvPr id="5" name="Date Placeholder 4"/>
          <p:cNvSpPr>
            <a:spLocks noGrp="1"/>
          </p:cNvSpPr>
          <p:nvPr>
            <p:ph type="dt" idx="11"/>
          </p:nvPr>
        </p:nvSpPr>
        <p:spPr/>
        <p:txBody>
          <a:bodyPr/>
          <a:lstStyle/>
          <a:p>
            <a:fld id="{DEF7B47E-485D-4640-B610-77A95D3C0102}" type="datetime2">
              <a:rPr lang="en-US" smtClean="0"/>
              <a:t>Wednesday, March 2, 2022</a:t>
            </a:fld>
            <a:endParaRPr lang="en-US" dirty="0"/>
          </a:p>
        </p:txBody>
      </p:sp>
      <p:sp>
        <p:nvSpPr>
          <p:cNvPr id="6" name="Footer Placeholder 5"/>
          <p:cNvSpPr>
            <a:spLocks noGrp="1"/>
          </p:cNvSpPr>
          <p:nvPr>
            <p:ph type="ftr" sz="quarter" idx="12"/>
          </p:nvPr>
        </p:nvSpPr>
        <p:spPr/>
        <p:txBody>
          <a:bodyPr/>
          <a:lstStyle/>
          <a:p>
            <a:r>
              <a:rPr lang="en-US" dirty="0"/>
              <a:t>http://LearnToBeRich.com/</a:t>
            </a:r>
          </a:p>
        </p:txBody>
      </p:sp>
      <p:sp>
        <p:nvSpPr>
          <p:cNvPr id="7" name="Slide Number Placeholder 6"/>
          <p:cNvSpPr>
            <a:spLocks noGrp="1"/>
          </p:cNvSpPr>
          <p:nvPr>
            <p:ph type="sldNum" sz="quarter" idx="13"/>
          </p:nvPr>
        </p:nvSpPr>
        <p:spPr/>
        <p:txBody>
          <a:bodyPr/>
          <a:lstStyle/>
          <a:p>
            <a:fld id="{E3FD637F-9D85-4A9B-9B81-C5132D6B31BC}" type="slidenum">
              <a:rPr lang="en-US" smtClean="0"/>
              <a:t>3</a:t>
            </a:fld>
            <a:endParaRPr lang="en-US" dirty="0"/>
          </a:p>
        </p:txBody>
      </p:sp>
    </p:spTree>
    <p:extLst>
      <p:ext uri="{BB962C8B-B14F-4D97-AF65-F5344CB8AC3E}">
        <p14:creationId xmlns:p14="http://schemas.microsoft.com/office/powerpoint/2010/main" val="33008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645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29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97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927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2979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534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80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595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59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8917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8584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a:extLst>
              <a:ext uri="{FF2B5EF4-FFF2-40B4-BE49-F238E27FC236}">
                <a16:creationId xmlns:a16="http://schemas.microsoft.com/office/drawing/2014/main" id="{D0109929-5D98-48FA-B520-4A06E0A5C7F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43500" y="6449482"/>
            <a:ext cx="1905000" cy="161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257174-A1C7-4F23-B24E-DDC6054CED77}"/>
              </a:ext>
            </a:extLst>
          </p:cNvPr>
          <p:cNvSpPr txBox="1"/>
          <p:nvPr userDrawn="1"/>
        </p:nvSpPr>
        <p:spPr>
          <a:xfrm>
            <a:off x="4472516" y="6589837"/>
            <a:ext cx="324696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rPr>
              <a:t>© Copyright 2022 Real Estate Financial Planner LLC. All rights reserved.</a:t>
            </a:r>
            <a:endParaRPr lang="en-US" dirty="0">
              <a:solidFill>
                <a:schemeClr val="bg1">
                  <a:lumMod val="50000"/>
                </a:schemeClr>
              </a:solidFill>
            </a:endParaRPr>
          </a:p>
        </p:txBody>
      </p:sp>
    </p:spTree>
    <p:extLst>
      <p:ext uri="{BB962C8B-B14F-4D97-AF65-F5344CB8AC3E}">
        <p14:creationId xmlns:p14="http://schemas.microsoft.com/office/powerpoint/2010/main" val="100674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fp.com/spreadsheet"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refp.com/establishing-your-buying-criteria-worksho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fp.com/lo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19109"/>
            <a:ext cx="10058400" cy="481978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srgbClr val="000000"/>
                </a:solidFill>
                <a:effectLst/>
                <a:uLnTx/>
                <a:uFillTx/>
                <a:latin typeface="Calibri" panose="020F0502020204030204"/>
                <a:ea typeface="+mn-ea"/>
                <a:cs typeface="+mn-cs"/>
              </a:rPr>
              <a:t>This information is designed to provide accurate and authoritative information with regard to the subject matter covered. It is offered with the understanding that the presenters are not engaged in rendering legal, accounting, or other professional services. If legal advice or other expert advice is required, the services of a competent professional should be sought.</a:t>
            </a:r>
          </a:p>
        </p:txBody>
      </p:sp>
    </p:spTree>
    <p:extLst>
      <p:ext uri="{BB962C8B-B14F-4D97-AF65-F5344CB8AC3E}">
        <p14:creationId xmlns:p14="http://schemas.microsoft.com/office/powerpoint/2010/main" val="66740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F9739A-7C82-4957-8371-45CB990491B1}"/>
              </a:ext>
            </a:extLst>
          </p:cNvPr>
          <p:cNvSpPr>
            <a:spLocks noGrp="1"/>
          </p:cNvSpPr>
          <p:nvPr>
            <p:ph type="title"/>
          </p:nvPr>
        </p:nvSpPr>
        <p:spPr>
          <a:xfrm>
            <a:off x="1137034" y="609600"/>
            <a:ext cx="6881026" cy="1322887"/>
          </a:xfrm>
        </p:spPr>
        <p:txBody>
          <a:bodyPr vert="horz" lIns="91440" tIns="45720" rIns="91440" bIns="45720" rtlCol="0" anchor="ctr">
            <a:normAutofit/>
          </a:bodyPr>
          <a:lstStyle/>
          <a:p>
            <a:r>
              <a:rPr lang="en-US" kern="1200" dirty="0">
                <a:solidFill>
                  <a:schemeClr val="tx1"/>
                </a:solidFill>
                <a:latin typeface="+mj-lt"/>
                <a:ea typeface="+mj-ea"/>
                <a:cs typeface="+mj-cs"/>
              </a:rPr>
              <a:t>Separate Maintenance and CapEx?</a:t>
            </a:r>
          </a:p>
        </p:txBody>
      </p:sp>
      <p:sp>
        <p:nvSpPr>
          <p:cNvPr id="8" name="Content Placeholder 7">
            <a:extLst>
              <a:ext uri="{FF2B5EF4-FFF2-40B4-BE49-F238E27FC236}">
                <a16:creationId xmlns:a16="http://schemas.microsoft.com/office/drawing/2014/main" id="{D35ACBF3-B304-43E3-AB88-E99DFB537B14}"/>
              </a:ext>
            </a:extLst>
          </p:cNvPr>
          <p:cNvSpPr>
            <a:spLocks noGrp="1"/>
          </p:cNvSpPr>
          <p:nvPr>
            <p:ph sz="half" idx="1"/>
          </p:nvPr>
        </p:nvSpPr>
        <p:spPr>
          <a:xfrm>
            <a:off x="1137034" y="2194102"/>
            <a:ext cx="6573951" cy="3908585"/>
          </a:xfrm>
        </p:spPr>
        <p:txBody>
          <a:bodyPr vert="horz" lIns="91440" tIns="45720" rIns="91440" bIns="45720" rtlCol="0">
            <a:normAutofit/>
          </a:bodyPr>
          <a:lstStyle/>
          <a:p>
            <a:r>
              <a:rPr lang="en-US" sz="2000" dirty="0"/>
              <a:t>You could and </a:t>
            </a:r>
            <a:r>
              <a:rPr lang="en-US" sz="2000" i="1" dirty="0"/>
              <a:t>The World’s Greatest Real Estate Deal Analysis Spreadsheet™</a:t>
            </a:r>
            <a:r>
              <a:rPr lang="en-US" sz="2000" dirty="0"/>
              <a:t> and the </a:t>
            </a:r>
            <a:r>
              <a:rPr lang="en-US" sz="2000" i="1" dirty="0"/>
              <a:t>Real Estate Financial Planner™</a:t>
            </a:r>
            <a:r>
              <a:rPr lang="en-US" sz="2000" dirty="0"/>
              <a:t> properties have two separate fields for those that do</a:t>
            </a:r>
          </a:p>
          <a:p>
            <a:pPr lvl="1"/>
            <a:r>
              <a:rPr lang="en-US" sz="2000" dirty="0">
                <a:hlinkClick r:id="rId2"/>
              </a:rPr>
              <a:t>https://refp.com/spreadsheet</a:t>
            </a:r>
            <a:endParaRPr lang="en-US" sz="2000" dirty="0"/>
          </a:p>
          <a:p>
            <a:r>
              <a:rPr lang="en-US" sz="2000" dirty="0"/>
              <a:t>Or… you could choose to think of them together for deal analysis and everything except taxes (where you capitalize improvements over $2,500)</a:t>
            </a:r>
          </a:p>
          <a:p>
            <a:r>
              <a:rPr lang="en-US" sz="2000" i="1" dirty="0"/>
              <a:t>Maintenance</a:t>
            </a:r>
            <a:r>
              <a:rPr lang="en-US" sz="2000" dirty="0"/>
              <a:t> is PERCENT of </a:t>
            </a:r>
            <a:r>
              <a:rPr lang="en-US" sz="2000" i="1" dirty="0"/>
              <a:t>Gross Operating Income</a:t>
            </a:r>
          </a:p>
          <a:p>
            <a:r>
              <a:rPr lang="en-US" sz="2000" i="1" dirty="0"/>
              <a:t>CapEx</a:t>
            </a:r>
            <a:r>
              <a:rPr lang="en-US" sz="2000" dirty="0"/>
              <a:t> is in DOLLARS</a:t>
            </a:r>
          </a:p>
          <a:p>
            <a:pPr lvl="1"/>
            <a:r>
              <a:rPr lang="en-US" sz="2000" dirty="0"/>
              <a:t>With its own </a:t>
            </a:r>
            <a:r>
              <a:rPr lang="en-US" sz="2000" i="1" dirty="0"/>
              <a:t>CapEx Appreciation Rate</a:t>
            </a:r>
            <a:r>
              <a:rPr lang="en-US" sz="2000" dirty="0"/>
              <a:t> (in Override tab)</a:t>
            </a:r>
          </a:p>
        </p:txBody>
      </p:sp>
      <p:pic>
        <p:nvPicPr>
          <p:cNvPr id="11" name="Content Placeholder 10" descr="The World's Greatest Real Estate Deal Analysis Spreadsheet™ Purchase Inputs">
            <a:extLst>
              <a:ext uri="{FF2B5EF4-FFF2-40B4-BE49-F238E27FC236}">
                <a16:creationId xmlns:a16="http://schemas.microsoft.com/office/drawing/2014/main" id="{D8BB6E39-42CC-4E8F-A3C2-11BCA38111CA}"/>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8814318" y="846160"/>
            <a:ext cx="2870298" cy="5195111"/>
          </a:xfrm>
          <a:prstGeom prst="rect">
            <a:avLst/>
          </a:prstGeom>
        </p:spPr>
      </p:pic>
    </p:spTree>
    <p:extLst>
      <p:ext uri="{BB962C8B-B14F-4D97-AF65-F5344CB8AC3E}">
        <p14:creationId xmlns:p14="http://schemas.microsoft.com/office/powerpoint/2010/main" val="235909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CC7D42-5A1F-4C9B-95D4-D43331CEF89F}"/>
              </a:ext>
            </a:extLst>
          </p:cNvPr>
          <p:cNvSpPr>
            <a:spLocks noGrp="1"/>
          </p:cNvSpPr>
          <p:nvPr>
            <p:ph type="title"/>
          </p:nvPr>
        </p:nvSpPr>
        <p:spPr/>
        <p:txBody>
          <a:bodyPr/>
          <a:lstStyle/>
          <a:p>
            <a:r>
              <a:rPr lang="en-US" dirty="0"/>
              <a:t>Paint and Carpet/Flooring</a:t>
            </a:r>
          </a:p>
        </p:txBody>
      </p:sp>
      <p:sp>
        <p:nvSpPr>
          <p:cNvPr id="8" name="Content Placeholder 7">
            <a:extLst>
              <a:ext uri="{FF2B5EF4-FFF2-40B4-BE49-F238E27FC236}">
                <a16:creationId xmlns:a16="http://schemas.microsoft.com/office/drawing/2014/main" id="{4E795FD6-9DC1-4C05-999D-D4360B92560B}"/>
              </a:ext>
            </a:extLst>
          </p:cNvPr>
          <p:cNvSpPr>
            <a:spLocks noGrp="1"/>
          </p:cNvSpPr>
          <p:nvPr>
            <p:ph idx="1"/>
          </p:nvPr>
        </p:nvSpPr>
        <p:spPr/>
        <p:txBody>
          <a:bodyPr>
            <a:normAutofit/>
          </a:bodyPr>
          <a:lstStyle/>
          <a:p>
            <a:r>
              <a:rPr lang="en-US" dirty="0"/>
              <a:t>Is repainting (the interior) and replacing carpet/flooring maintenance or capital expense?</a:t>
            </a:r>
          </a:p>
          <a:p>
            <a:r>
              <a:rPr lang="en-US" dirty="0"/>
              <a:t>Some real estate investors will include paint and carpet/flooring as a “maintenance expense” (at least when analyzing their deal)</a:t>
            </a:r>
          </a:p>
          <a:p>
            <a:r>
              <a:rPr lang="en-US" b="1" dirty="0">
                <a:solidFill>
                  <a:srgbClr val="FF5460"/>
                </a:solidFill>
              </a:rPr>
              <a:t>IMPORTANT NOTE:</a:t>
            </a:r>
            <a:r>
              <a:rPr lang="en-US" dirty="0"/>
              <a:t> including paint and carpet as a maintenance expense can result in you having an abnormally large maintenance percentage</a:t>
            </a:r>
          </a:p>
        </p:txBody>
      </p:sp>
    </p:spTree>
    <p:extLst>
      <p:ext uri="{BB962C8B-B14F-4D97-AF65-F5344CB8AC3E}">
        <p14:creationId xmlns:p14="http://schemas.microsoft.com/office/powerpoint/2010/main" val="375446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CC7D42-5A1F-4C9B-95D4-D43331CEF89F}"/>
              </a:ext>
            </a:extLst>
          </p:cNvPr>
          <p:cNvSpPr>
            <a:spLocks noGrp="1"/>
          </p:cNvSpPr>
          <p:nvPr>
            <p:ph type="title"/>
          </p:nvPr>
        </p:nvSpPr>
        <p:spPr/>
        <p:txBody>
          <a:bodyPr/>
          <a:lstStyle/>
          <a:p>
            <a:r>
              <a:rPr lang="en-US" dirty="0"/>
              <a:t>Impact of Price/Rent on Maintenance %</a:t>
            </a:r>
          </a:p>
        </p:txBody>
      </p:sp>
      <p:sp>
        <p:nvSpPr>
          <p:cNvPr id="8" name="Content Placeholder 7">
            <a:extLst>
              <a:ext uri="{FF2B5EF4-FFF2-40B4-BE49-F238E27FC236}">
                <a16:creationId xmlns:a16="http://schemas.microsoft.com/office/drawing/2014/main" id="{4E795FD6-9DC1-4C05-999D-D4360B92560B}"/>
              </a:ext>
            </a:extLst>
          </p:cNvPr>
          <p:cNvSpPr>
            <a:spLocks noGrp="1"/>
          </p:cNvSpPr>
          <p:nvPr>
            <p:ph idx="1"/>
          </p:nvPr>
        </p:nvSpPr>
        <p:spPr/>
        <p:txBody>
          <a:bodyPr>
            <a:normAutofit fontScale="85000" lnSpcReduction="20000"/>
          </a:bodyPr>
          <a:lstStyle/>
          <a:p>
            <a:r>
              <a:rPr lang="en-US" dirty="0"/>
              <a:t>Let’s assume:</a:t>
            </a:r>
          </a:p>
          <a:p>
            <a:pPr lvl="1"/>
            <a:r>
              <a:rPr lang="en-US" dirty="0"/>
              <a:t>Tenant-turnover every 2-3 years (let’s use 2.5 years)</a:t>
            </a:r>
          </a:p>
          <a:p>
            <a:pPr lvl="1"/>
            <a:r>
              <a:rPr lang="en-US" dirty="0"/>
              <a:t>Replace paint/carpet/flooring every 2 turns (5 years)</a:t>
            </a:r>
          </a:p>
          <a:p>
            <a:pPr lvl="2"/>
            <a:r>
              <a:rPr lang="en-US" dirty="0"/>
              <a:t>Could be every tenant-turnover or could 3 or 4 turns</a:t>
            </a:r>
          </a:p>
          <a:p>
            <a:pPr lvl="1"/>
            <a:r>
              <a:rPr lang="en-US" dirty="0"/>
              <a:t>You go to a big box store and price out the most basic, least expensive:</a:t>
            </a:r>
          </a:p>
          <a:p>
            <a:pPr lvl="2"/>
            <a:r>
              <a:rPr lang="en-US" dirty="0"/>
              <a:t>Paint: $2/sq ft</a:t>
            </a:r>
          </a:p>
          <a:p>
            <a:pPr lvl="2"/>
            <a:r>
              <a:rPr lang="en-US" dirty="0"/>
              <a:t>Carpet/Flooring: $3/sq ft</a:t>
            </a:r>
          </a:p>
          <a:p>
            <a:r>
              <a:rPr lang="en-US" dirty="0"/>
              <a:t>For a 1,600 sq foot 3 bedroom property, the expense for paint and carpet every 5 years is:</a:t>
            </a:r>
          </a:p>
          <a:p>
            <a:pPr lvl="1"/>
            <a:r>
              <a:rPr lang="en-US" dirty="0"/>
              <a:t>Paint: $2/sq ft * 1,600 sq ft = $3,200</a:t>
            </a:r>
          </a:p>
          <a:p>
            <a:pPr lvl="1"/>
            <a:r>
              <a:rPr lang="en-US" dirty="0"/>
              <a:t>Carpet/Flooring: $3/sq ft * 1,600 sq ft = $4,800</a:t>
            </a:r>
          </a:p>
          <a:p>
            <a:pPr lvl="1"/>
            <a:r>
              <a:rPr lang="en-US" dirty="0"/>
              <a:t>Total every 5 years: $8,000 or $1,600 per year</a:t>
            </a:r>
          </a:p>
          <a:p>
            <a:r>
              <a:rPr lang="en-US" dirty="0"/>
              <a:t>And, since this is the most basic and LEAST expensive that’s $1,600 per year whether you’re owning a $100,000 property getting $1,000 per month or a $500,000 property getting $2,500 per month</a:t>
            </a:r>
          </a:p>
        </p:txBody>
      </p:sp>
    </p:spTree>
    <p:extLst>
      <p:ext uri="{BB962C8B-B14F-4D97-AF65-F5344CB8AC3E}">
        <p14:creationId xmlns:p14="http://schemas.microsoft.com/office/powerpoint/2010/main" val="106129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CC7D42-5A1F-4C9B-95D4-D43331CEF89F}"/>
              </a:ext>
            </a:extLst>
          </p:cNvPr>
          <p:cNvSpPr>
            <a:spLocks noGrp="1"/>
          </p:cNvSpPr>
          <p:nvPr>
            <p:ph type="title"/>
          </p:nvPr>
        </p:nvSpPr>
        <p:spPr/>
        <p:txBody>
          <a:bodyPr/>
          <a:lstStyle/>
          <a:p>
            <a:r>
              <a:rPr lang="en-US" dirty="0"/>
              <a:t>Impact of Price/Rent on Maintenance %</a:t>
            </a:r>
          </a:p>
        </p:txBody>
      </p:sp>
      <p:sp>
        <p:nvSpPr>
          <p:cNvPr id="2" name="Text Placeholder 1">
            <a:extLst>
              <a:ext uri="{FF2B5EF4-FFF2-40B4-BE49-F238E27FC236}">
                <a16:creationId xmlns:a16="http://schemas.microsoft.com/office/drawing/2014/main" id="{5C6FC66E-CE88-4B8C-BC71-54EECBDEF89E}"/>
              </a:ext>
            </a:extLst>
          </p:cNvPr>
          <p:cNvSpPr>
            <a:spLocks noGrp="1"/>
          </p:cNvSpPr>
          <p:nvPr>
            <p:ph type="body" idx="1"/>
          </p:nvPr>
        </p:nvSpPr>
        <p:spPr/>
        <p:txBody>
          <a:bodyPr/>
          <a:lstStyle/>
          <a:p>
            <a:r>
              <a:rPr lang="en-US" dirty="0"/>
              <a:t>$100K Rental Getting $1,000/</a:t>
            </a:r>
            <a:r>
              <a:rPr lang="en-US" dirty="0" err="1"/>
              <a:t>mo</a:t>
            </a:r>
            <a:endParaRPr lang="en-US" dirty="0"/>
          </a:p>
        </p:txBody>
      </p:sp>
      <p:sp>
        <p:nvSpPr>
          <p:cNvPr id="8" name="Content Placeholder 7">
            <a:extLst>
              <a:ext uri="{FF2B5EF4-FFF2-40B4-BE49-F238E27FC236}">
                <a16:creationId xmlns:a16="http://schemas.microsoft.com/office/drawing/2014/main" id="{4E795FD6-9DC1-4C05-999D-D4360B92560B}"/>
              </a:ext>
            </a:extLst>
          </p:cNvPr>
          <p:cNvSpPr>
            <a:spLocks noGrp="1"/>
          </p:cNvSpPr>
          <p:nvPr>
            <p:ph sz="half" idx="2"/>
          </p:nvPr>
        </p:nvSpPr>
        <p:spPr/>
        <p:txBody>
          <a:bodyPr>
            <a:normAutofit fontScale="92500" lnSpcReduction="10000"/>
          </a:bodyPr>
          <a:lstStyle/>
          <a:p>
            <a:r>
              <a:rPr lang="en-US" dirty="0"/>
              <a:t>Gross Operating Income = $12,000 – 3% Vacancy = $11,640</a:t>
            </a:r>
          </a:p>
          <a:p>
            <a:r>
              <a:rPr lang="en-US" dirty="0"/>
              <a:t>$1,600 per year just for basic, least expensive paint and carpet/flooring</a:t>
            </a:r>
          </a:p>
          <a:p>
            <a:r>
              <a:rPr lang="en-US" dirty="0"/>
              <a:t>$1,600/$11,640 = </a:t>
            </a:r>
            <a:r>
              <a:rPr lang="en-US" dirty="0">
                <a:solidFill>
                  <a:srgbClr val="FF5460"/>
                </a:solidFill>
              </a:rPr>
              <a:t>13.75%</a:t>
            </a:r>
            <a:r>
              <a:rPr lang="en-US" dirty="0"/>
              <a:t> Maintenance</a:t>
            </a:r>
          </a:p>
          <a:p>
            <a:pPr lvl="1"/>
            <a:r>
              <a:rPr lang="en-US" dirty="0"/>
              <a:t>Just for paint/flooring every 2 turns</a:t>
            </a:r>
          </a:p>
          <a:p>
            <a:pPr lvl="1"/>
            <a:r>
              <a:rPr lang="en-US" dirty="0"/>
              <a:t>Does not include any other maintenance</a:t>
            </a:r>
          </a:p>
        </p:txBody>
      </p:sp>
      <p:sp>
        <p:nvSpPr>
          <p:cNvPr id="3" name="Text Placeholder 2">
            <a:extLst>
              <a:ext uri="{FF2B5EF4-FFF2-40B4-BE49-F238E27FC236}">
                <a16:creationId xmlns:a16="http://schemas.microsoft.com/office/drawing/2014/main" id="{584A2D7E-9D2A-48DA-BC5D-2FF2D6DE90A8}"/>
              </a:ext>
            </a:extLst>
          </p:cNvPr>
          <p:cNvSpPr>
            <a:spLocks noGrp="1"/>
          </p:cNvSpPr>
          <p:nvPr>
            <p:ph type="body" sz="quarter" idx="3"/>
          </p:nvPr>
        </p:nvSpPr>
        <p:spPr/>
        <p:txBody>
          <a:bodyPr/>
          <a:lstStyle/>
          <a:p>
            <a:r>
              <a:rPr lang="en-US" dirty="0"/>
              <a:t>$500K Rental Getting $2,500/</a:t>
            </a:r>
            <a:r>
              <a:rPr lang="en-US" dirty="0" err="1"/>
              <a:t>mo</a:t>
            </a:r>
            <a:endParaRPr lang="en-US" dirty="0"/>
          </a:p>
        </p:txBody>
      </p:sp>
      <p:sp>
        <p:nvSpPr>
          <p:cNvPr id="4" name="Content Placeholder 3">
            <a:extLst>
              <a:ext uri="{FF2B5EF4-FFF2-40B4-BE49-F238E27FC236}">
                <a16:creationId xmlns:a16="http://schemas.microsoft.com/office/drawing/2014/main" id="{01025FE2-C36F-44E3-A784-098D05EFB5B3}"/>
              </a:ext>
            </a:extLst>
          </p:cNvPr>
          <p:cNvSpPr>
            <a:spLocks noGrp="1"/>
          </p:cNvSpPr>
          <p:nvPr>
            <p:ph sz="quarter" idx="4"/>
          </p:nvPr>
        </p:nvSpPr>
        <p:spPr/>
        <p:txBody>
          <a:bodyPr>
            <a:normAutofit fontScale="92500" lnSpcReduction="10000"/>
          </a:bodyPr>
          <a:lstStyle/>
          <a:p>
            <a:r>
              <a:rPr lang="en-US" dirty="0"/>
              <a:t>Gross Operating Income = $30,000 – 3% Vacancy = $29,100</a:t>
            </a:r>
          </a:p>
          <a:p>
            <a:r>
              <a:rPr lang="en-US" dirty="0"/>
              <a:t>$1,600 per year just for basic, least expensive paint and carpet/flooring</a:t>
            </a:r>
          </a:p>
          <a:p>
            <a:r>
              <a:rPr lang="en-US" dirty="0"/>
              <a:t>$1,600/$29,100 = </a:t>
            </a:r>
            <a:r>
              <a:rPr lang="en-US" dirty="0">
                <a:solidFill>
                  <a:srgbClr val="FF5460"/>
                </a:solidFill>
              </a:rPr>
              <a:t>5.50% </a:t>
            </a:r>
            <a:r>
              <a:rPr lang="en-US" dirty="0"/>
              <a:t>Maintenance</a:t>
            </a:r>
          </a:p>
          <a:p>
            <a:pPr lvl="1"/>
            <a:r>
              <a:rPr lang="en-US" dirty="0"/>
              <a:t>Just for paint/flooring every 2 turns</a:t>
            </a:r>
          </a:p>
          <a:p>
            <a:pPr lvl="1"/>
            <a:r>
              <a:rPr lang="en-US" dirty="0"/>
              <a:t>Does not include any other maintenance</a:t>
            </a:r>
          </a:p>
        </p:txBody>
      </p:sp>
    </p:spTree>
    <p:extLst>
      <p:ext uri="{BB962C8B-B14F-4D97-AF65-F5344CB8AC3E}">
        <p14:creationId xmlns:p14="http://schemas.microsoft.com/office/powerpoint/2010/main" val="81206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7FADB-9A63-4448-94BD-94BF241D142D}"/>
              </a:ext>
            </a:extLst>
          </p:cNvPr>
          <p:cNvSpPr>
            <a:spLocks noGrp="1"/>
          </p:cNvSpPr>
          <p:nvPr>
            <p:ph type="title"/>
          </p:nvPr>
        </p:nvSpPr>
        <p:spPr/>
        <p:txBody>
          <a:bodyPr/>
          <a:lstStyle/>
          <a:p>
            <a:r>
              <a:rPr lang="en-US" dirty="0"/>
              <a:t>Not Just Paint and Carpet/Flooring…</a:t>
            </a:r>
          </a:p>
        </p:txBody>
      </p:sp>
      <p:sp>
        <p:nvSpPr>
          <p:cNvPr id="6" name="Content Placeholder 5">
            <a:extLst>
              <a:ext uri="{FF2B5EF4-FFF2-40B4-BE49-F238E27FC236}">
                <a16:creationId xmlns:a16="http://schemas.microsoft.com/office/drawing/2014/main" id="{CD1B9EFC-DDFF-4AE0-98A0-408E66D1F6A1}"/>
              </a:ext>
            </a:extLst>
          </p:cNvPr>
          <p:cNvSpPr>
            <a:spLocks noGrp="1"/>
          </p:cNvSpPr>
          <p:nvPr>
            <p:ph idx="1"/>
          </p:nvPr>
        </p:nvSpPr>
        <p:spPr/>
        <p:txBody>
          <a:bodyPr>
            <a:normAutofit fontScale="92500" lnSpcReduction="20000"/>
          </a:bodyPr>
          <a:lstStyle/>
          <a:p>
            <a:r>
              <a:rPr lang="en-US" dirty="0"/>
              <a:t>There may be some regional differences in prices/wages, but for similar-sized properties, often the price for the following are not significantly different</a:t>
            </a:r>
          </a:p>
          <a:p>
            <a:pPr lvl="1"/>
            <a:r>
              <a:rPr lang="en-US" dirty="0"/>
              <a:t>Roofs</a:t>
            </a:r>
          </a:p>
          <a:p>
            <a:pPr lvl="1"/>
            <a:r>
              <a:rPr lang="en-US" dirty="0"/>
              <a:t>Water Heaters</a:t>
            </a:r>
          </a:p>
          <a:p>
            <a:pPr lvl="1"/>
            <a:r>
              <a:rPr lang="en-US" dirty="0"/>
              <a:t>Windows</a:t>
            </a:r>
          </a:p>
          <a:p>
            <a:pPr lvl="1"/>
            <a:r>
              <a:rPr lang="en-US" dirty="0"/>
              <a:t>Hourly Wages for Trades</a:t>
            </a:r>
          </a:p>
          <a:p>
            <a:pPr lvl="2"/>
            <a:r>
              <a:rPr lang="en-US" dirty="0"/>
              <a:t>Plumber, HVAC Tech, Electrician, Handyman</a:t>
            </a:r>
          </a:p>
          <a:p>
            <a:r>
              <a:rPr lang="en-US" dirty="0"/>
              <a:t>Such that buying a low-priced (for example $100K) property will often have a VERY high percentage of </a:t>
            </a:r>
            <a:r>
              <a:rPr lang="en-US" i="1" dirty="0"/>
              <a:t>Gross Operating Income</a:t>
            </a:r>
            <a:r>
              <a:rPr lang="en-US" dirty="0"/>
              <a:t> for maintenance and CapEx compared to a similar square footage property in a more expensive market (for example $500K properties)</a:t>
            </a:r>
          </a:p>
          <a:p>
            <a:r>
              <a:rPr lang="en-US" dirty="0"/>
              <a:t>That’s why…</a:t>
            </a:r>
          </a:p>
        </p:txBody>
      </p:sp>
    </p:spTree>
    <p:extLst>
      <p:ext uri="{BB962C8B-B14F-4D97-AF65-F5344CB8AC3E}">
        <p14:creationId xmlns:p14="http://schemas.microsoft.com/office/powerpoint/2010/main" val="21488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E082-D0E4-4830-98B5-6DC582D702B7}"/>
              </a:ext>
            </a:extLst>
          </p:cNvPr>
          <p:cNvSpPr>
            <a:spLocks noGrp="1"/>
          </p:cNvSpPr>
          <p:nvPr>
            <p:ph type="title"/>
          </p:nvPr>
        </p:nvSpPr>
        <p:spPr/>
        <p:txBody>
          <a:bodyPr/>
          <a:lstStyle/>
          <a:p>
            <a:r>
              <a:rPr lang="en-US" dirty="0"/>
              <a:t>You Must Do Your Own Due Diligence</a:t>
            </a:r>
          </a:p>
        </p:txBody>
      </p:sp>
      <p:sp>
        <p:nvSpPr>
          <p:cNvPr id="4" name="Content Placeholder 3">
            <a:extLst>
              <a:ext uri="{FF2B5EF4-FFF2-40B4-BE49-F238E27FC236}">
                <a16:creationId xmlns:a16="http://schemas.microsoft.com/office/drawing/2014/main" id="{5CFD1D3E-152E-4523-918B-8073F366E546}"/>
              </a:ext>
            </a:extLst>
          </p:cNvPr>
          <p:cNvSpPr>
            <a:spLocks noGrp="1"/>
          </p:cNvSpPr>
          <p:nvPr>
            <p:ph sz="half" idx="1"/>
          </p:nvPr>
        </p:nvSpPr>
        <p:spPr/>
        <p:txBody>
          <a:bodyPr>
            <a:normAutofit fontScale="92500" lnSpcReduction="10000"/>
          </a:bodyPr>
          <a:lstStyle/>
          <a:p>
            <a:r>
              <a:rPr lang="en-US" dirty="0"/>
              <a:t>You should research how much it might cost YOU to replace a roof in your market and how long that roof will last for</a:t>
            </a:r>
          </a:p>
          <a:p>
            <a:r>
              <a:rPr lang="en-US" b="1" dirty="0">
                <a:solidFill>
                  <a:srgbClr val="FF5460"/>
                </a:solidFill>
              </a:rPr>
              <a:t>IMPORTANT NOTE:</a:t>
            </a:r>
            <a:r>
              <a:rPr lang="en-US" dirty="0"/>
              <a:t> Longevity also changes based on location!</a:t>
            </a:r>
          </a:p>
          <a:p>
            <a:r>
              <a:rPr lang="en-US" dirty="0"/>
              <a:t>These numbers are very ROUGH estimates, but you can’t just use them as-is</a:t>
            </a:r>
          </a:p>
          <a:p>
            <a:r>
              <a:rPr lang="en-US" dirty="0"/>
              <a:t>You may be able to get discounts, do some things yourself (see Asset Protection classes)</a:t>
            </a:r>
          </a:p>
          <a:p>
            <a:pPr lvl="1"/>
            <a:endParaRPr lang="en-US" dirty="0"/>
          </a:p>
        </p:txBody>
      </p:sp>
      <p:pic>
        <p:nvPicPr>
          <p:cNvPr id="8" name="Content Placeholder 7">
            <a:extLst>
              <a:ext uri="{FF2B5EF4-FFF2-40B4-BE49-F238E27FC236}">
                <a16:creationId xmlns:a16="http://schemas.microsoft.com/office/drawing/2014/main" id="{36B9AEB0-77C6-4B53-A062-E818BA6C0632}"/>
              </a:ext>
            </a:extLst>
          </p:cNvPr>
          <p:cNvPicPr>
            <a:picLocks noGrp="1" noChangeAspect="1"/>
          </p:cNvPicPr>
          <p:nvPr>
            <p:ph sz="half" idx="2"/>
          </p:nvPr>
        </p:nvPicPr>
        <p:blipFill>
          <a:blip r:embed="rId2"/>
          <a:stretch>
            <a:fillRect/>
          </a:stretch>
        </p:blipFill>
        <p:spPr>
          <a:xfrm>
            <a:off x="6781800" y="1891506"/>
            <a:ext cx="3962400" cy="4219575"/>
          </a:xfrm>
          <a:prstGeom prst="rect">
            <a:avLst/>
          </a:prstGeom>
        </p:spPr>
      </p:pic>
    </p:spTree>
    <p:extLst>
      <p:ext uri="{BB962C8B-B14F-4D97-AF65-F5344CB8AC3E}">
        <p14:creationId xmlns:p14="http://schemas.microsoft.com/office/powerpoint/2010/main" val="372348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A53977-162A-480F-9F9E-F6F77E6A034A}"/>
              </a:ext>
            </a:extLst>
          </p:cNvPr>
          <p:cNvSpPr>
            <a:spLocks noGrp="1"/>
          </p:cNvSpPr>
          <p:nvPr>
            <p:ph type="title"/>
          </p:nvPr>
        </p:nvSpPr>
        <p:spPr/>
        <p:txBody>
          <a:bodyPr/>
          <a:lstStyle/>
          <a:p>
            <a:r>
              <a:rPr lang="en-US" dirty="0"/>
              <a:t>Maintenance and Capital Expenses</a:t>
            </a:r>
          </a:p>
        </p:txBody>
      </p:sp>
      <p:sp>
        <p:nvSpPr>
          <p:cNvPr id="6" name="Content Placeholder 5">
            <a:extLst>
              <a:ext uri="{FF2B5EF4-FFF2-40B4-BE49-F238E27FC236}">
                <a16:creationId xmlns:a16="http://schemas.microsoft.com/office/drawing/2014/main" id="{A16209CD-4FFC-432A-AE73-BD4434C4955B}"/>
              </a:ext>
            </a:extLst>
          </p:cNvPr>
          <p:cNvSpPr>
            <a:spLocks noGrp="1"/>
          </p:cNvSpPr>
          <p:nvPr>
            <p:ph idx="1"/>
          </p:nvPr>
        </p:nvSpPr>
        <p:spPr/>
        <p:txBody>
          <a:bodyPr/>
          <a:lstStyle/>
          <a:p>
            <a:r>
              <a:rPr lang="en-US" dirty="0"/>
              <a:t>You have 3 options:</a:t>
            </a:r>
          </a:p>
          <a:p>
            <a:pPr marL="914400" lvl="1" indent="-457200">
              <a:buFont typeface="+mj-lt"/>
              <a:buAutoNum type="arabicPeriod"/>
            </a:pPr>
            <a:r>
              <a:rPr lang="en-US" b="1" dirty="0"/>
              <a:t>Ignore Them</a:t>
            </a:r>
            <a:r>
              <a:rPr lang="en-US" dirty="0"/>
              <a:t> – Head in the sand, ignorance is bliss, deal analysis becomes fantasy-land</a:t>
            </a:r>
          </a:p>
          <a:p>
            <a:pPr marL="914400" lvl="1" indent="-457200">
              <a:buFont typeface="+mj-lt"/>
              <a:buAutoNum type="arabicPeriod"/>
            </a:pPr>
            <a:r>
              <a:rPr lang="en-US" b="1" dirty="0"/>
              <a:t>Basic Planning</a:t>
            </a:r>
            <a:r>
              <a:rPr lang="en-US" dirty="0"/>
              <a:t> – Estimate costs and determine an average amount you need to save each year. This is essentially our </a:t>
            </a:r>
            <a:r>
              <a:rPr lang="en-US" b="1" dirty="0">
                <a:solidFill>
                  <a:srgbClr val="FF5460"/>
                </a:solidFill>
              </a:rPr>
              <a:t>Basic</a:t>
            </a:r>
            <a:r>
              <a:rPr lang="en-US" dirty="0"/>
              <a:t> spreadsheet.</a:t>
            </a:r>
          </a:p>
          <a:p>
            <a:pPr marL="914400" lvl="1" indent="-457200">
              <a:buFont typeface="+mj-lt"/>
              <a:buAutoNum type="arabicPeriod"/>
            </a:pPr>
            <a:r>
              <a:rPr lang="en-US" b="1" dirty="0"/>
              <a:t>Advanced Planning</a:t>
            </a:r>
            <a:r>
              <a:rPr lang="en-US" dirty="0"/>
              <a:t> – Cash flow planning for your expenses. Know what your upcoming expenses are, when they’ll happen, and budget for them. This is our </a:t>
            </a:r>
            <a:r>
              <a:rPr lang="en-US" b="1" dirty="0">
                <a:solidFill>
                  <a:srgbClr val="FF5460"/>
                </a:solidFill>
              </a:rPr>
              <a:t>Advanced</a:t>
            </a:r>
            <a:r>
              <a:rPr lang="en-US" dirty="0"/>
              <a:t> spreadsheet.</a:t>
            </a:r>
          </a:p>
          <a:p>
            <a:pPr lvl="2"/>
            <a:r>
              <a:rPr lang="en-US" dirty="0"/>
              <a:t>Like your parenting expenses: kid’s braces, sport camps, music lessons, car for kids, college entrance exam tutoring, college costs (tuition, room, board), help with first down payment, wedding, help after divorce/job loss, </a:t>
            </a:r>
            <a:r>
              <a:rPr lang="en-US" dirty="0" err="1"/>
              <a:t>etc</a:t>
            </a:r>
            <a:r>
              <a:rPr lang="en-US" dirty="0"/>
              <a:t>… you need to be setting aside money for these things like your property maintenance and capital expenses.</a:t>
            </a:r>
          </a:p>
        </p:txBody>
      </p:sp>
    </p:spTree>
    <p:extLst>
      <p:ext uri="{BB962C8B-B14F-4D97-AF65-F5344CB8AC3E}">
        <p14:creationId xmlns:p14="http://schemas.microsoft.com/office/powerpoint/2010/main" val="6291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462ABA-E93A-4DC0-8E58-94F567E1000D}"/>
              </a:ext>
            </a:extLst>
          </p:cNvPr>
          <p:cNvPicPr>
            <a:picLocks noChangeAspect="1"/>
          </p:cNvPicPr>
          <p:nvPr/>
        </p:nvPicPr>
        <p:blipFill>
          <a:blip r:embed="rId2"/>
          <a:stretch>
            <a:fillRect/>
          </a:stretch>
        </p:blipFill>
        <p:spPr>
          <a:xfrm>
            <a:off x="2348848" y="643466"/>
            <a:ext cx="7494304" cy="5571067"/>
          </a:xfrm>
          <a:prstGeom prst="rect">
            <a:avLst/>
          </a:prstGeom>
        </p:spPr>
      </p:pic>
    </p:spTree>
    <p:extLst>
      <p:ext uri="{BB962C8B-B14F-4D97-AF65-F5344CB8AC3E}">
        <p14:creationId xmlns:p14="http://schemas.microsoft.com/office/powerpoint/2010/main" val="3034438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F7395D-B066-432A-A2D0-CC2D897F971D}"/>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“Basic” Instructions</a:t>
            </a:r>
          </a:p>
        </p:txBody>
      </p:sp>
      <p:sp>
        <p:nvSpPr>
          <p:cNvPr id="5" name="Content Placeholder 4">
            <a:extLst>
              <a:ext uri="{FF2B5EF4-FFF2-40B4-BE49-F238E27FC236}">
                <a16:creationId xmlns:a16="http://schemas.microsoft.com/office/drawing/2014/main" id="{6A5E2E38-ADB7-4133-B29F-589859AEEDA8}"/>
              </a:ext>
            </a:extLst>
          </p:cNvPr>
          <p:cNvSpPr>
            <a:spLocks noGrp="1"/>
          </p:cNvSpPr>
          <p:nvPr>
            <p:ph sz="half" idx="1"/>
          </p:nvPr>
        </p:nvSpPr>
        <p:spPr>
          <a:xfrm>
            <a:off x="648931" y="2438400"/>
            <a:ext cx="3505494" cy="3785419"/>
          </a:xfrm>
        </p:spPr>
        <p:txBody>
          <a:bodyPr vert="horz" lIns="91440" tIns="45720" rIns="91440" bIns="45720" rtlCol="0">
            <a:normAutofit fontScale="92500" lnSpcReduction="10000"/>
          </a:bodyPr>
          <a:lstStyle/>
          <a:p>
            <a:r>
              <a:rPr lang="en-US" sz="1700" dirty="0"/>
              <a:t>Research and enter:</a:t>
            </a:r>
          </a:p>
          <a:p>
            <a:pPr lvl="1"/>
            <a:r>
              <a:rPr lang="en-US" sz="1700" dirty="0"/>
              <a:t>The </a:t>
            </a:r>
            <a:r>
              <a:rPr lang="en-US" sz="1700" i="1" dirty="0"/>
              <a:t>Cost in Today’s Dollars</a:t>
            </a:r>
            <a:r>
              <a:rPr lang="en-US" sz="1700" dirty="0"/>
              <a:t> for each expense</a:t>
            </a:r>
          </a:p>
          <a:p>
            <a:pPr lvl="1"/>
            <a:r>
              <a:rPr lang="en-US" sz="1700" dirty="0"/>
              <a:t>The lifespan or </a:t>
            </a:r>
            <a:r>
              <a:rPr lang="en-US" sz="1700" i="1" dirty="0"/>
              <a:t>Frequency in Years</a:t>
            </a:r>
            <a:r>
              <a:rPr lang="en-US" sz="1700" dirty="0"/>
              <a:t> for replacing that item</a:t>
            </a:r>
          </a:p>
          <a:p>
            <a:r>
              <a:rPr lang="en-US" sz="1700" dirty="0"/>
              <a:t>Include any custom expenses in spaces provided</a:t>
            </a:r>
          </a:p>
          <a:p>
            <a:pPr lvl="1"/>
            <a:r>
              <a:rPr lang="en-US" sz="1700" dirty="0"/>
              <a:t>“Add Custom CapEx #”</a:t>
            </a:r>
          </a:p>
          <a:p>
            <a:r>
              <a:rPr lang="en-US" sz="1700" dirty="0"/>
              <a:t>Enter in your </a:t>
            </a:r>
            <a:r>
              <a:rPr lang="en-US" sz="1700" i="1" dirty="0"/>
              <a:t>Inflation Rate</a:t>
            </a:r>
            <a:endParaRPr lang="en-US" sz="1700" dirty="0"/>
          </a:p>
          <a:p>
            <a:r>
              <a:rPr lang="en-US" sz="1700" dirty="0"/>
              <a:t>Use the </a:t>
            </a:r>
            <a:r>
              <a:rPr lang="en-US" sz="1700" i="1" dirty="0"/>
              <a:t>Yearly Cost</a:t>
            </a:r>
            <a:r>
              <a:rPr lang="en-US" sz="1700" dirty="0"/>
              <a:t> or </a:t>
            </a:r>
            <a:r>
              <a:rPr lang="en-US" sz="1700" i="1" dirty="0"/>
              <a:t>Monthly Cost</a:t>
            </a:r>
            <a:r>
              <a:rPr lang="en-US" sz="1700" dirty="0"/>
              <a:t> in your analysis and spreadsheet under CapEx</a:t>
            </a:r>
          </a:p>
          <a:p>
            <a:r>
              <a:rPr lang="en-US" sz="1700" dirty="0"/>
              <a:t>Use your </a:t>
            </a:r>
            <a:r>
              <a:rPr lang="en-US" sz="1700" i="1" dirty="0"/>
              <a:t>Inflation Rate</a:t>
            </a:r>
            <a:r>
              <a:rPr lang="en-US" sz="1700" dirty="0"/>
              <a:t> for the </a:t>
            </a:r>
            <a:r>
              <a:rPr lang="en-US" sz="1700" i="1" dirty="0"/>
              <a:t>CapEx Appreciation Rate</a:t>
            </a:r>
          </a:p>
        </p:txBody>
      </p:sp>
      <p:pic>
        <p:nvPicPr>
          <p:cNvPr id="6" name="Content Placeholder 5">
            <a:extLst>
              <a:ext uri="{FF2B5EF4-FFF2-40B4-BE49-F238E27FC236}">
                <a16:creationId xmlns:a16="http://schemas.microsoft.com/office/drawing/2014/main" id="{8B571FAA-A037-4F47-BE7B-36184F0A21F8}"/>
              </a:ext>
            </a:extLst>
          </p:cNvPr>
          <p:cNvPicPr>
            <a:picLocks noGrp="1" noChangeAspect="1"/>
          </p:cNvPicPr>
          <p:nvPr>
            <p:ph sz="half" idx="2"/>
          </p:nvPr>
        </p:nvPicPr>
        <p:blipFill>
          <a:blip r:embed="rId2"/>
          <a:stretch>
            <a:fillRect/>
          </a:stretch>
        </p:blipFill>
        <p:spPr>
          <a:xfrm>
            <a:off x="5405862" y="1192700"/>
            <a:ext cx="6019331" cy="4469354"/>
          </a:xfrm>
          <a:prstGeom prst="rect">
            <a:avLst/>
          </a:prstGeom>
          <a:effectLst/>
        </p:spPr>
      </p:pic>
    </p:spTree>
    <p:extLst>
      <p:ext uri="{BB962C8B-B14F-4D97-AF65-F5344CB8AC3E}">
        <p14:creationId xmlns:p14="http://schemas.microsoft.com/office/powerpoint/2010/main" val="2222937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EDDB70-0A0F-4774-869F-8DA15AC8DFF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Demo</a:t>
            </a:r>
          </a:p>
        </p:txBody>
      </p:sp>
      <p:sp>
        <p:nvSpPr>
          <p:cNvPr id="1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9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D69E2-AF56-4BEB-BB90-6939559A9EC0}"/>
              </a:ext>
            </a:extLst>
          </p:cNvPr>
          <p:cNvSpPr>
            <a:spLocks noGrp="1"/>
          </p:cNvSpPr>
          <p:nvPr>
            <p:ph type="ctrTitle"/>
          </p:nvPr>
        </p:nvSpPr>
        <p:spPr>
          <a:xfrm>
            <a:off x="838200" y="451381"/>
            <a:ext cx="10512552" cy="4066540"/>
          </a:xfrm>
        </p:spPr>
        <p:txBody>
          <a:bodyPr anchor="b">
            <a:normAutofit/>
          </a:bodyPr>
          <a:lstStyle/>
          <a:p>
            <a:pPr algn="l"/>
            <a:r>
              <a:rPr lang="en-US" sz="6600" dirty="0"/>
              <a:t>The Ultimate Guide to CapEx</a:t>
            </a:r>
            <a:br>
              <a:rPr lang="en-US" sz="6600" dirty="0"/>
            </a:br>
            <a:r>
              <a:rPr lang="en-US" sz="6600" dirty="0"/>
              <a:t>for Rental Property</a:t>
            </a:r>
          </a:p>
        </p:txBody>
      </p:sp>
      <p:sp>
        <p:nvSpPr>
          <p:cNvPr id="3" name="Subtitle 2">
            <a:extLst>
              <a:ext uri="{FF2B5EF4-FFF2-40B4-BE49-F238E27FC236}">
                <a16:creationId xmlns:a16="http://schemas.microsoft.com/office/drawing/2014/main" id="{7A06DADC-7272-456C-A645-8591599F41A7}"/>
              </a:ext>
            </a:extLst>
          </p:cNvPr>
          <p:cNvSpPr>
            <a:spLocks noGrp="1"/>
          </p:cNvSpPr>
          <p:nvPr>
            <p:ph type="subTitle" idx="1"/>
          </p:nvPr>
        </p:nvSpPr>
        <p:spPr>
          <a:xfrm>
            <a:off x="838199" y="4983276"/>
            <a:ext cx="10512552" cy="1126680"/>
          </a:xfrm>
        </p:spPr>
        <p:txBody>
          <a:bodyPr>
            <a:normAutofit/>
          </a:bodyPr>
          <a:lstStyle/>
          <a:p>
            <a:pPr algn="l"/>
            <a:r>
              <a:rPr lang="en-US" dirty="0"/>
              <a:t>James Orr</a:t>
            </a:r>
            <a:br>
              <a:rPr lang="en-US" dirty="0"/>
            </a:br>
            <a:r>
              <a:rPr lang="en-US" dirty="0"/>
              <a:t>jamesorr@gmail.com</a:t>
            </a:r>
            <a:br>
              <a:rPr lang="en-US" dirty="0"/>
            </a:br>
            <a:r>
              <a:rPr lang="en-US" dirty="0"/>
              <a:t>https://RealEstateFinancialPlanner.com</a:t>
            </a:r>
          </a:p>
        </p:txBody>
      </p:sp>
      <p:sp>
        <p:nvSpPr>
          <p:cNvPr id="17"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35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B9C4F6-520E-43E2-B862-C8AF11CC862D}"/>
              </a:ext>
            </a:extLst>
          </p:cNvPr>
          <p:cNvSpPr>
            <a:spLocks noGrp="1"/>
          </p:cNvSpPr>
          <p:nvPr>
            <p:ph type="title"/>
          </p:nvPr>
        </p:nvSpPr>
        <p:spPr/>
        <p:txBody>
          <a:bodyPr/>
          <a:lstStyle/>
          <a:p>
            <a:r>
              <a:rPr lang="en-US" dirty="0"/>
              <a:t>Shortcomings of </a:t>
            </a:r>
            <a:r>
              <a:rPr lang="en-US" b="1" dirty="0">
                <a:solidFill>
                  <a:srgbClr val="FF5460"/>
                </a:solidFill>
              </a:rPr>
              <a:t>BASIC</a:t>
            </a:r>
            <a:r>
              <a:rPr lang="en-US" dirty="0"/>
              <a:t> Version</a:t>
            </a:r>
          </a:p>
        </p:txBody>
      </p:sp>
      <p:sp>
        <p:nvSpPr>
          <p:cNvPr id="6" name="Content Placeholder 5">
            <a:extLst>
              <a:ext uri="{FF2B5EF4-FFF2-40B4-BE49-F238E27FC236}">
                <a16:creationId xmlns:a16="http://schemas.microsoft.com/office/drawing/2014/main" id="{5DAB2259-154E-4D4B-909B-B247B54B7794}"/>
              </a:ext>
            </a:extLst>
          </p:cNvPr>
          <p:cNvSpPr>
            <a:spLocks noGrp="1"/>
          </p:cNvSpPr>
          <p:nvPr>
            <p:ph idx="1"/>
          </p:nvPr>
        </p:nvSpPr>
        <p:spPr/>
        <p:txBody>
          <a:bodyPr>
            <a:normAutofit fontScale="92500"/>
          </a:bodyPr>
          <a:lstStyle/>
          <a:p>
            <a:r>
              <a:rPr lang="en-US" dirty="0"/>
              <a:t>What if you’re buying a property where everything is not new and at the beginning of their life cycle? Like a resale property that has some deferred or upcoming maintenance?</a:t>
            </a:r>
          </a:p>
          <a:p>
            <a:r>
              <a:rPr lang="en-US" dirty="0"/>
              <a:t>What if certain items will increase in price faster than others (different inflation on different items)?</a:t>
            </a:r>
          </a:p>
          <a:p>
            <a:r>
              <a:rPr lang="en-US" dirty="0"/>
              <a:t>What if you’re starting with some money set aside for known repairs?</a:t>
            </a:r>
          </a:p>
          <a:p>
            <a:r>
              <a:rPr lang="en-US" dirty="0"/>
              <a:t>What if you’re earning a return on money you have set aside for expenses?</a:t>
            </a:r>
          </a:p>
          <a:p>
            <a:r>
              <a:rPr lang="en-US" dirty="0"/>
              <a:t>What if you’re going to increase how much you’re saving each year as rents go up?</a:t>
            </a:r>
          </a:p>
          <a:p>
            <a:r>
              <a:rPr lang="en-US" dirty="0"/>
              <a:t>That’s why I created the </a:t>
            </a:r>
            <a:r>
              <a:rPr lang="en-US" b="1" dirty="0">
                <a:solidFill>
                  <a:srgbClr val="FF5460"/>
                </a:solidFill>
              </a:rPr>
              <a:t>ADVANCED</a:t>
            </a:r>
            <a:r>
              <a:rPr lang="en-US" dirty="0"/>
              <a:t> version!</a:t>
            </a:r>
          </a:p>
        </p:txBody>
      </p:sp>
    </p:spTree>
    <p:extLst>
      <p:ext uri="{BB962C8B-B14F-4D97-AF65-F5344CB8AC3E}">
        <p14:creationId xmlns:p14="http://schemas.microsoft.com/office/powerpoint/2010/main" val="108714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A502E1-961B-41AC-B671-00F8CE135DD8}"/>
              </a:ext>
            </a:extLst>
          </p:cNvPr>
          <p:cNvPicPr>
            <a:picLocks noChangeAspect="1"/>
          </p:cNvPicPr>
          <p:nvPr/>
        </p:nvPicPr>
        <p:blipFill>
          <a:blip r:embed="rId2"/>
          <a:stretch>
            <a:fillRect/>
          </a:stretch>
        </p:blipFill>
        <p:spPr>
          <a:xfrm>
            <a:off x="1768788" y="643466"/>
            <a:ext cx="8654424" cy="5571067"/>
          </a:xfrm>
          <a:prstGeom prst="rect">
            <a:avLst/>
          </a:prstGeom>
        </p:spPr>
      </p:pic>
    </p:spTree>
    <p:extLst>
      <p:ext uri="{BB962C8B-B14F-4D97-AF65-F5344CB8AC3E}">
        <p14:creationId xmlns:p14="http://schemas.microsoft.com/office/powerpoint/2010/main" val="140407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B72D09-0572-403B-9607-2D525E70A0FA}"/>
              </a:ext>
            </a:extLst>
          </p:cNvPr>
          <p:cNvSpPr>
            <a:spLocks noGrp="1"/>
          </p:cNvSpPr>
          <p:nvPr>
            <p:ph type="title"/>
          </p:nvPr>
        </p:nvSpPr>
        <p:spPr/>
        <p:txBody>
          <a:bodyPr/>
          <a:lstStyle/>
          <a:p>
            <a:r>
              <a:rPr lang="en-US" dirty="0"/>
              <a:t>Overrides for Each Expense</a:t>
            </a:r>
          </a:p>
        </p:txBody>
      </p:sp>
      <p:pic>
        <p:nvPicPr>
          <p:cNvPr id="5" name="Content Placeholder 4">
            <a:extLst>
              <a:ext uri="{FF2B5EF4-FFF2-40B4-BE49-F238E27FC236}">
                <a16:creationId xmlns:a16="http://schemas.microsoft.com/office/drawing/2014/main" id="{084B3E95-04E6-4962-BC38-8E01BDE60D8E}"/>
              </a:ext>
            </a:extLst>
          </p:cNvPr>
          <p:cNvPicPr>
            <a:picLocks noGrp="1" noChangeAspect="1"/>
          </p:cNvPicPr>
          <p:nvPr>
            <p:ph idx="1"/>
          </p:nvPr>
        </p:nvPicPr>
        <p:blipFill>
          <a:blip r:embed="rId2"/>
          <a:stretch>
            <a:fillRect/>
          </a:stretch>
        </p:blipFill>
        <p:spPr>
          <a:xfrm>
            <a:off x="1654974" y="1825625"/>
            <a:ext cx="8882052" cy="4351338"/>
          </a:xfrm>
          <a:prstGeom prst="rect">
            <a:avLst/>
          </a:prstGeom>
        </p:spPr>
      </p:pic>
    </p:spTree>
    <p:extLst>
      <p:ext uri="{BB962C8B-B14F-4D97-AF65-F5344CB8AC3E}">
        <p14:creationId xmlns:p14="http://schemas.microsoft.com/office/powerpoint/2010/main" val="344809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B8AFBC-91CF-48E8-A109-DA9CD58AF7A2}"/>
              </a:ext>
            </a:extLst>
          </p:cNvPr>
          <p:cNvSpPr>
            <a:spLocks noGrp="1"/>
          </p:cNvSpPr>
          <p:nvPr>
            <p:ph type="title"/>
          </p:nvPr>
        </p:nvSpPr>
        <p:spPr/>
        <p:txBody>
          <a:bodyPr/>
          <a:lstStyle/>
          <a:p>
            <a:r>
              <a:rPr lang="en-US" dirty="0"/>
              <a:t>Override Instructions</a:t>
            </a:r>
          </a:p>
        </p:txBody>
      </p:sp>
      <p:sp>
        <p:nvSpPr>
          <p:cNvPr id="5" name="Content Placeholder 4">
            <a:extLst>
              <a:ext uri="{FF2B5EF4-FFF2-40B4-BE49-F238E27FC236}">
                <a16:creationId xmlns:a16="http://schemas.microsoft.com/office/drawing/2014/main" id="{99836907-528E-4692-ADF4-62BC7D1C42C4}"/>
              </a:ext>
            </a:extLst>
          </p:cNvPr>
          <p:cNvSpPr>
            <a:spLocks noGrp="1"/>
          </p:cNvSpPr>
          <p:nvPr>
            <p:ph sz="half" idx="1"/>
          </p:nvPr>
        </p:nvSpPr>
        <p:spPr/>
        <p:txBody>
          <a:bodyPr/>
          <a:lstStyle/>
          <a:p>
            <a:r>
              <a:rPr lang="en-US" dirty="0"/>
              <a:t>Change for any expense individually for each year:</a:t>
            </a:r>
          </a:p>
          <a:p>
            <a:pPr lvl="1"/>
            <a:r>
              <a:rPr lang="en-US" dirty="0"/>
              <a:t>Inflation Rate</a:t>
            </a:r>
          </a:p>
          <a:p>
            <a:pPr lvl="1"/>
            <a:r>
              <a:rPr lang="en-US" dirty="0"/>
              <a:t>Cost</a:t>
            </a:r>
          </a:p>
          <a:p>
            <a:pPr lvl="1"/>
            <a:r>
              <a:rPr lang="en-US" dirty="0"/>
              <a:t>Current age</a:t>
            </a:r>
          </a:p>
          <a:p>
            <a:pPr lvl="1"/>
            <a:r>
              <a:rPr lang="en-US" dirty="0"/>
              <a:t>Lifespan (aka replacement frequency)</a:t>
            </a:r>
          </a:p>
          <a:p>
            <a:pPr lvl="1"/>
            <a:r>
              <a:rPr lang="en-US" dirty="0"/>
              <a:t>When you had the expense</a:t>
            </a:r>
          </a:p>
          <a:p>
            <a:pPr lvl="1"/>
            <a:r>
              <a:rPr lang="en-US" dirty="0"/>
              <a:t>How much you spent on that expense</a:t>
            </a:r>
          </a:p>
        </p:txBody>
      </p:sp>
      <p:pic>
        <p:nvPicPr>
          <p:cNvPr id="7" name="Content Placeholder 6">
            <a:extLst>
              <a:ext uri="{FF2B5EF4-FFF2-40B4-BE49-F238E27FC236}">
                <a16:creationId xmlns:a16="http://schemas.microsoft.com/office/drawing/2014/main" id="{216EA9D5-4DAD-4F18-B82B-5B7E834EF519}"/>
              </a:ext>
            </a:extLst>
          </p:cNvPr>
          <p:cNvPicPr>
            <a:picLocks noGrp="1" noChangeAspect="1"/>
          </p:cNvPicPr>
          <p:nvPr>
            <p:ph sz="half" idx="2"/>
          </p:nvPr>
        </p:nvPicPr>
        <p:blipFill>
          <a:blip r:embed="rId2"/>
          <a:stretch>
            <a:fillRect/>
          </a:stretch>
        </p:blipFill>
        <p:spPr>
          <a:xfrm>
            <a:off x="6172200" y="2639083"/>
            <a:ext cx="5181600" cy="2724422"/>
          </a:xfrm>
          <a:prstGeom prst="rect">
            <a:avLst/>
          </a:prstGeom>
        </p:spPr>
      </p:pic>
    </p:spTree>
    <p:extLst>
      <p:ext uri="{BB962C8B-B14F-4D97-AF65-F5344CB8AC3E}">
        <p14:creationId xmlns:p14="http://schemas.microsoft.com/office/powerpoint/2010/main" val="105024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19BC-5638-4A7E-B220-C2D5F75A0BD9}"/>
              </a:ext>
            </a:extLst>
          </p:cNvPr>
          <p:cNvSpPr>
            <a:spLocks noGrp="1"/>
          </p:cNvSpPr>
          <p:nvPr>
            <p:ph type="title"/>
          </p:nvPr>
        </p:nvSpPr>
        <p:spPr/>
        <p:txBody>
          <a:bodyPr/>
          <a:lstStyle/>
          <a:p>
            <a:r>
              <a:rPr lang="en-US" dirty="0"/>
              <a:t>Override for Expense Account</a:t>
            </a:r>
          </a:p>
        </p:txBody>
      </p:sp>
      <p:sp>
        <p:nvSpPr>
          <p:cNvPr id="3" name="Content Placeholder 2">
            <a:extLst>
              <a:ext uri="{FF2B5EF4-FFF2-40B4-BE49-F238E27FC236}">
                <a16:creationId xmlns:a16="http://schemas.microsoft.com/office/drawing/2014/main" id="{AB53EF83-0FC8-48A6-8164-C8927F272CA8}"/>
              </a:ext>
            </a:extLst>
          </p:cNvPr>
          <p:cNvSpPr>
            <a:spLocks noGrp="1"/>
          </p:cNvSpPr>
          <p:nvPr>
            <p:ph sz="half" idx="1"/>
          </p:nvPr>
        </p:nvSpPr>
        <p:spPr/>
        <p:txBody>
          <a:bodyPr/>
          <a:lstStyle/>
          <a:p>
            <a:r>
              <a:rPr lang="en-US" dirty="0"/>
              <a:t>Change for any year:</a:t>
            </a:r>
          </a:p>
          <a:p>
            <a:pPr lvl="1"/>
            <a:r>
              <a:rPr lang="en-US" dirty="0"/>
              <a:t>How much to increase the amount you’re saving each year</a:t>
            </a:r>
          </a:p>
          <a:p>
            <a:pPr lvl="1"/>
            <a:r>
              <a:rPr lang="en-US" dirty="0"/>
              <a:t>The amount you’re saving</a:t>
            </a:r>
          </a:p>
          <a:p>
            <a:pPr lvl="1"/>
            <a:r>
              <a:rPr lang="en-US" dirty="0"/>
              <a:t>The yearly rate of return for the account you’re storing your expense money</a:t>
            </a:r>
          </a:p>
          <a:p>
            <a:pPr lvl="1"/>
            <a:r>
              <a:rPr lang="en-US" dirty="0"/>
              <a:t>The balance in any given year</a:t>
            </a:r>
          </a:p>
          <a:p>
            <a:pPr lvl="1"/>
            <a:r>
              <a:rPr lang="en-US" dirty="0"/>
              <a:t>Or, the deficit in any given year</a:t>
            </a:r>
          </a:p>
          <a:p>
            <a:r>
              <a:rPr lang="en-US" dirty="0"/>
              <a:t>See the most expensive year and largest deficit</a:t>
            </a:r>
          </a:p>
        </p:txBody>
      </p:sp>
      <p:pic>
        <p:nvPicPr>
          <p:cNvPr id="5" name="Content Placeholder 4">
            <a:extLst>
              <a:ext uri="{FF2B5EF4-FFF2-40B4-BE49-F238E27FC236}">
                <a16:creationId xmlns:a16="http://schemas.microsoft.com/office/drawing/2014/main" id="{95BF1188-F3C3-40ED-A98B-5983BE8B1475}"/>
              </a:ext>
            </a:extLst>
          </p:cNvPr>
          <p:cNvPicPr>
            <a:picLocks noGrp="1" noChangeAspect="1"/>
          </p:cNvPicPr>
          <p:nvPr>
            <p:ph sz="half" idx="2"/>
          </p:nvPr>
        </p:nvPicPr>
        <p:blipFill>
          <a:blip r:embed="rId2"/>
          <a:stretch>
            <a:fillRect/>
          </a:stretch>
        </p:blipFill>
        <p:spPr>
          <a:xfrm>
            <a:off x="6172200" y="2230790"/>
            <a:ext cx="5181600" cy="3541007"/>
          </a:xfrm>
          <a:prstGeom prst="rect">
            <a:avLst/>
          </a:prstGeom>
        </p:spPr>
      </p:pic>
    </p:spTree>
    <p:extLst>
      <p:ext uri="{BB962C8B-B14F-4D97-AF65-F5344CB8AC3E}">
        <p14:creationId xmlns:p14="http://schemas.microsoft.com/office/powerpoint/2010/main" val="212415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5FB4AD-4589-4A7A-A716-7A79349D9A9D}"/>
              </a:ext>
            </a:extLst>
          </p:cNvPr>
          <p:cNvSpPr>
            <a:spLocks noGrp="1"/>
          </p:cNvSpPr>
          <p:nvPr>
            <p:ph type="title"/>
          </p:nvPr>
        </p:nvSpPr>
        <p:spPr>
          <a:xfrm>
            <a:off x="1255060" y="5279511"/>
            <a:ext cx="9681882" cy="739880"/>
          </a:xfrm>
        </p:spPr>
        <p:txBody>
          <a:bodyPr vert="horz" lIns="91440" tIns="45720" rIns="91440" bIns="45720" rtlCol="0" anchor="b">
            <a:normAutofit fontScale="90000"/>
          </a:bodyPr>
          <a:lstStyle/>
          <a:p>
            <a:pPr algn="ctr"/>
            <a:r>
              <a:rPr lang="en-US" sz="2500" kern="1200" dirty="0">
                <a:solidFill>
                  <a:schemeClr val="tx1">
                    <a:lumMod val="85000"/>
                    <a:lumOff val="15000"/>
                  </a:schemeClr>
                </a:solidFill>
                <a:latin typeface="+mj-lt"/>
                <a:ea typeface="+mj-ea"/>
                <a:cs typeface="+mj-cs"/>
              </a:rPr>
              <a:t>See each expense, how much it is and when it happens at-a-glance.</a:t>
            </a:r>
            <a:br>
              <a:rPr lang="en-US" sz="2500" kern="1200" dirty="0">
                <a:solidFill>
                  <a:schemeClr val="tx1">
                    <a:lumMod val="85000"/>
                    <a:lumOff val="15000"/>
                  </a:schemeClr>
                </a:solidFill>
                <a:latin typeface="+mj-lt"/>
                <a:ea typeface="+mj-ea"/>
                <a:cs typeface="+mj-cs"/>
              </a:rPr>
            </a:br>
            <a:r>
              <a:rPr lang="en-US" sz="2500" kern="1200" dirty="0">
                <a:solidFill>
                  <a:schemeClr val="tx1">
                    <a:lumMod val="85000"/>
                    <a:lumOff val="15000"/>
                  </a:schemeClr>
                </a:solidFill>
                <a:latin typeface="+mj-lt"/>
                <a:ea typeface="+mj-ea"/>
                <a:cs typeface="+mj-cs"/>
              </a:rPr>
              <a:t>This is NOT an exact science!</a:t>
            </a:r>
          </a:p>
        </p:txBody>
      </p:sp>
      <p:pic>
        <p:nvPicPr>
          <p:cNvPr id="2" name="Picture 1">
            <a:extLst>
              <a:ext uri="{FF2B5EF4-FFF2-40B4-BE49-F238E27FC236}">
                <a16:creationId xmlns:a16="http://schemas.microsoft.com/office/drawing/2014/main" id="{BC49F133-0074-4E5D-9F51-2168E80DE866}"/>
              </a:ext>
            </a:extLst>
          </p:cNvPr>
          <p:cNvPicPr>
            <a:picLocks noChangeAspect="1"/>
          </p:cNvPicPr>
          <p:nvPr/>
        </p:nvPicPr>
        <p:blipFill>
          <a:blip r:embed="rId2"/>
          <a:stretch>
            <a:fillRect/>
          </a:stretch>
        </p:blipFill>
        <p:spPr>
          <a:xfrm>
            <a:off x="623087" y="856524"/>
            <a:ext cx="10945825" cy="3670390"/>
          </a:xfrm>
          <a:prstGeom prst="rect">
            <a:avLst/>
          </a:prstGeom>
        </p:spPr>
      </p:pic>
    </p:spTree>
    <p:extLst>
      <p:ext uri="{BB962C8B-B14F-4D97-AF65-F5344CB8AC3E}">
        <p14:creationId xmlns:p14="http://schemas.microsoft.com/office/powerpoint/2010/main" val="2138400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5FB4AD-4589-4A7A-A716-7A79349D9A9D}"/>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100" kern="1200">
                <a:solidFill>
                  <a:schemeClr val="tx1">
                    <a:lumMod val="85000"/>
                    <a:lumOff val="15000"/>
                  </a:schemeClr>
                </a:solidFill>
                <a:latin typeface="+mj-lt"/>
                <a:ea typeface="+mj-ea"/>
                <a:cs typeface="+mj-cs"/>
              </a:rPr>
              <a:t>See the total of all expenses by year and their relative sizes.</a:t>
            </a:r>
          </a:p>
        </p:txBody>
      </p:sp>
      <p:pic>
        <p:nvPicPr>
          <p:cNvPr id="3" name="Picture 2">
            <a:extLst>
              <a:ext uri="{FF2B5EF4-FFF2-40B4-BE49-F238E27FC236}">
                <a16:creationId xmlns:a16="http://schemas.microsoft.com/office/drawing/2014/main" id="{DEAAA9C7-1952-4C18-8312-E9FA73D1BC3B}"/>
              </a:ext>
            </a:extLst>
          </p:cNvPr>
          <p:cNvPicPr>
            <a:picLocks noChangeAspect="1"/>
          </p:cNvPicPr>
          <p:nvPr/>
        </p:nvPicPr>
        <p:blipFill>
          <a:blip r:embed="rId2"/>
          <a:stretch>
            <a:fillRect/>
          </a:stretch>
        </p:blipFill>
        <p:spPr>
          <a:xfrm>
            <a:off x="623087" y="687708"/>
            <a:ext cx="10945825" cy="4008022"/>
          </a:xfrm>
          <a:prstGeom prst="rect">
            <a:avLst/>
          </a:prstGeom>
        </p:spPr>
      </p:pic>
    </p:spTree>
    <p:extLst>
      <p:ext uri="{BB962C8B-B14F-4D97-AF65-F5344CB8AC3E}">
        <p14:creationId xmlns:p14="http://schemas.microsoft.com/office/powerpoint/2010/main" val="376892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E7A6751-4F3A-4D28-B81C-1C5A830A6181}"/>
              </a:ext>
            </a:extLst>
          </p:cNvPr>
          <p:cNvSpPr>
            <a:spLocks noGrp="1"/>
          </p:cNvSpPr>
          <p:nvPr>
            <p:ph type="title"/>
          </p:nvPr>
        </p:nvSpPr>
        <p:spPr>
          <a:xfrm>
            <a:off x="888631" y="4760132"/>
            <a:ext cx="3947420" cy="1777829"/>
          </a:xfrm>
        </p:spPr>
        <p:txBody>
          <a:bodyPr vert="horz" lIns="91440" tIns="45720" rIns="91440" bIns="45720" rtlCol="0" anchor="ctr">
            <a:normAutofit/>
          </a:bodyPr>
          <a:lstStyle/>
          <a:p>
            <a:r>
              <a:rPr lang="en-US" sz="4000" kern="1200">
                <a:solidFill>
                  <a:schemeClr val="tx1"/>
                </a:solidFill>
                <a:latin typeface="+mj-lt"/>
                <a:ea typeface="+mj-ea"/>
                <a:cs typeface="+mj-cs"/>
              </a:rPr>
              <a:t>Expense Cash Flow Planning Tool</a:t>
            </a:r>
          </a:p>
        </p:txBody>
      </p:sp>
      <p:pic>
        <p:nvPicPr>
          <p:cNvPr id="4" name="Content Placeholder 3">
            <a:extLst>
              <a:ext uri="{FF2B5EF4-FFF2-40B4-BE49-F238E27FC236}">
                <a16:creationId xmlns:a16="http://schemas.microsoft.com/office/drawing/2014/main" id="{7AA21D83-B40C-42FF-BEB6-2901F2996F48}"/>
              </a:ext>
            </a:extLst>
          </p:cNvPr>
          <p:cNvPicPr>
            <a:picLocks noGrp="1" noChangeAspect="1"/>
          </p:cNvPicPr>
          <p:nvPr>
            <p:ph sz="half" idx="2"/>
          </p:nvPr>
        </p:nvPicPr>
        <p:blipFill>
          <a:blip r:embed="rId2"/>
          <a:stretch>
            <a:fillRect/>
          </a:stretch>
        </p:blipFill>
        <p:spPr>
          <a:xfrm>
            <a:off x="1526102" y="671951"/>
            <a:ext cx="9148789" cy="3359108"/>
          </a:xfrm>
          <a:prstGeom prst="rect">
            <a:avLst/>
          </a:prstGeom>
        </p:spPr>
      </p:pic>
      <p:sp>
        <p:nvSpPr>
          <p:cNvPr id="13" name="Content Placeholder 12">
            <a:extLst>
              <a:ext uri="{FF2B5EF4-FFF2-40B4-BE49-F238E27FC236}">
                <a16:creationId xmlns:a16="http://schemas.microsoft.com/office/drawing/2014/main" id="{0A646237-A079-4EB1-BA97-48085B18C5A3}"/>
              </a:ext>
            </a:extLst>
          </p:cNvPr>
          <p:cNvSpPr>
            <a:spLocks noGrp="1"/>
          </p:cNvSpPr>
          <p:nvPr>
            <p:ph sz="half" idx="1"/>
          </p:nvPr>
        </p:nvSpPr>
        <p:spPr>
          <a:xfrm>
            <a:off x="5118447" y="4767660"/>
            <a:ext cx="6281873" cy="1770300"/>
          </a:xfrm>
        </p:spPr>
        <p:txBody>
          <a:bodyPr vert="horz" lIns="91440" tIns="45720" rIns="91440" bIns="45720" rtlCol="0" anchor="ctr">
            <a:normAutofit/>
          </a:bodyPr>
          <a:lstStyle/>
          <a:p>
            <a:r>
              <a:rPr lang="en-US" sz="1800"/>
              <a:t>See how much you’ve saved for your expenses and when</a:t>
            </a:r>
          </a:p>
          <a:p>
            <a:r>
              <a:rPr lang="en-US" sz="1800"/>
              <a:t>See when your expense savings account is at its lowest</a:t>
            </a:r>
          </a:p>
        </p:txBody>
      </p:sp>
    </p:spTree>
    <p:extLst>
      <p:ext uri="{BB962C8B-B14F-4D97-AF65-F5344CB8AC3E}">
        <p14:creationId xmlns:p14="http://schemas.microsoft.com/office/powerpoint/2010/main" val="33308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6EF0C-D2A2-4392-8D94-6AF504FA3ACD}"/>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a:solidFill>
                  <a:schemeClr val="tx1">
                    <a:lumMod val="85000"/>
                    <a:lumOff val="15000"/>
                  </a:schemeClr>
                </a:solidFill>
                <a:latin typeface="+mj-lt"/>
                <a:ea typeface="+mj-ea"/>
                <a:cs typeface="+mj-cs"/>
              </a:rPr>
              <a:t>Identify Deficits</a:t>
            </a:r>
          </a:p>
        </p:txBody>
      </p:sp>
      <p:pic>
        <p:nvPicPr>
          <p:cNvPr id="5" name="Content Placeholder 4">
            <a:extLst>
              <a:ext uri="{FF2B5EF4-FFF2-40B4-BE49-F238E27FC236}">
                <a16:creationId xmlns:a16="http://schemas.microsoft.com/office/drawing/2014/main" id="{3052A447-2286-4BB4-B472-37A0F2551FC2}"/>
              </a:ext>
            </a:extLst>
          </p:cNvPr>
          <p:cNvPicPr>
            <a:picLocks noGrp="1" noChangeAspect="1"/>
          </p:cNvPicPr>
          <p:nvPr>
            <p:ph idx="1"/>
          </p:nvPr>
        </p:nvPicPr>
        <p:blipFill>
          <a:blip r:embed="rId2"/>
          <a:stretch>
            <a:fillRect/>
          </a:stretch>
        </p:blipFill>
        <p:spPr>
          <a:xfrm>
            <a:off x="2590195" y="579473"/>
            <a:ext cx="7011609" cy="4224493"/>
          </a:xfrm>
          <a:prstGeom prst="rect">
            <a:avLst/>
          </a:prstGeom>
        </p:spPr>
      </p:pic>
    </p:spTree>
    <p:extLst>
      <p:ext uri="{BB962C8B-B14F-4D97-AF65-F5344CB8AC3E}">
        <p14:creationId xmlns:p14="http://schemas.microsoft.com/office/powerpoint/2010/main" val="2200134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F7395D-B066-432A-A2D0-CC2D897F971D}"/>
              </a:ext>
            </a:extLst>
          </p:cNvPr>
          <p:cNvSpPr>
            <a:spLocks noGrp="1"/>
          </p:cNvSpPr>
          <p:nvPr>
            <p:ph type="title"/>
          </p:nvPr>
        </p:nvSpPr>
        <p:spPr>
          <a:xfrm>
            <a:off x="643467" y="321734"/>
            <a:ext cx="6901193" cy="1135737"/>
          </a:xfrm>
        </p:spPr>
        <p:txBody>
          <a:bodyPr vert="horz" lIns="91440" tIns="45720" rIns="91440" bIns="45720" rtlCol="0" anchor="ctr">
            <a:normAutofit/>
          </a:bodyPr>
          <a:lstStyle/>
          <a:p>
            <a:r>
              <a:rPr lang="en-US" sz="3600" kern="1200">
                <a:solidFill>
                  <a:schemeClr val="tx1"/>
                </a:solidFill>
                <a:latin typeface="+mj-lt"/>
                <a:ea typeface="+mj-ea"/>
                <a:cs typeface="+mj-cs"/>
              </a:rPr>
              <a:t>“Advanced” Instructions</a:t>
            </a:r>
          </a:p>
        </p:txBody>
      </p:sp>
      <p:sp>
        <p:nvSpPr>
          <p:cNvPr id="5" name="Content Placeholder 4">
            <a:extLst>
              <a:ext uri="{FF2B5EF4-FFF2-40B4-BE49-F238E27FC236}">
                <a16:creationId xmlns:a16="http://schemas.microsoft.com/office/drawing/2014/main" id="{6A5E2E38-ADB7-4133-B29F-589859AEEDA8}"/>
              </a:ext>
            </a:extLst>
          </p:cNvPr>
          <p:cNvSpPr>
            <a:spLocks noGrp="1"/>
          </p:cNvSpPr>
          <p:nvPr>
            <p:ph sz="half" idx="1"/>
          </p:nvPr>
        </p:nvSpPr>
        <p:spPr>
          <a:xfrm>
            <a:off x="643468" y="1782981"/>
            <a:ext cx="6901193" cy="4393982"/>
          </a:xfrm>
        </p:spPr>
        <p:txBody>
          <a:bodyPr vert="horz" lIns="91440" tIns="45720" rIns="91440" bIns="45720" rtlCol="0">
            <a:normAutofit/>
          </a:bodyPr>
          <a:lstStyle/>
          <a:p>
            <a:r>
              <a:rPr lang="en-US" sz="1900" dirty="0"/>
              <a:t>Research and enter:</a:t>
            </a:r>
          </a:p>
          <a:p>
            <a:pPr lvl="1"/>
            <a:r>
              <a:rPr lang="en-US" sz="1900" dirty="0"/>
              <a:t>The cost in today’s dollars for each expense</a:t>
            </a:r>
          </a:p>
          <a:p>
            <a:pPr lvl="1"/>
            <a:r>
              <a:rPr lang="en-US" sz="1900" dirty="0"/>
              <a:t>The lifespan or frequency of replacing that item (in years)</a:t>
            </a:r>
          </a:p>
          <a:p>
            <a:pPr lvl="1"/>
            <a:r>
              <a:rPr lang="en-US" sz="1900" dirty="0"/>
              <a:t>Age at Start in Years</a:t>
            </a:r>
          </a:p>
          <a:p>
            <a:r>
              <a:rPr lang="en-US" sz="1900" dirty="0"/>
              <a:t>Include any custom expenses in spaces provided</a:t>
            </a:r>
          </a:p>
          <a:p>
            <a:r>
              <a:rPr lang="en-US" sz="1900" dirty="0"/>
              <a:t>Enter in a combination of your </a:t>
            </a:r>
            <a:r>
              <a:rPr lang="en-US" sz="1900" i="1" dirty="0"/>
              <a:t>Starting Balance</a:t>
            </a:r>
            <a:r>
              <a:rPr lang="en-US" sz="1900" dirty="0"/>
              <a:t>, </a:t>
            </a:r>
            <a:r>
              <a:rPr lang="en-US" sz="1900" i="1" dirty="0"/>
              <a:t>Monthly</a:t>
            </a:r>
            <a:r>
              <a:rPr lang="en-US" sz="1900" dirty="0"/>
              <a:t> amount saved and </a:t>
            </a:r>
            <a:r>
              <a:rPr lang="en-US" sz="1900" i="1" dirty="0"/>
              <a:t>Rate of Return on Account</a:t>
            </a:r>
          </a:p>
          <a:p>
            <a:pPr lvl="1"/>
            <a:r>
              <a:rPr lang="en-US" sz="1900" dirty="0"/>
              <a:t>Adjust these numbers until you have “No Deficit” (green bar)</a:t>
            </a:r>
          </a:p>
          <a:p>
            <a:r>
              <a:rPr lang="en-US" sz="1900" dirty="0"/>
              <a:t>Use Overrides if desired</a:t>
            </a:r>
          </a:p>
          <a:p>
            <a:r>
              <a:rPr lang="en-US" sz="1900" dirty="0"/>
              <a:t>Use the following in your analysis and spreadsheet:</a:t>
            </a:r>
          </a:p>
          <a:p>
            <a:pPr lvl="1"/>
            <a:r>
              <a:rPr lang="en-US" sz="1900" i="1" dirty="0"/>
              <a:t>Annual (or Monthly</a:t>
            </a:r>
            <a:r>
              <a:rPr lang="en-US" sz="1900" dirty="0"/>
              <a:t> * 12) in the annual </a:t>
            </a:r>
            <a:r>
              <a:rPr lang="en-US" sz="1900" i="1" dirty="0"/>
              <a:t>CapEx</a:t>
            </a:r>
            <a:r>
              <a:rPr lang="en-US" sz="1900" dirty="0"/>
              <a:t> input</a:t>
            </a:r>
          </a:p>
          <a:p>
            <a:pPr lvl="1"/>
            <a:r>
              <a:rPr lang="en-US" sz="1900" i="1" dirty="0"/>
              <a:t>Starting Balance</a:t>
            </a:r>
            <a:r>
              <a:rPr lang="en-US" sz="1900" dirty="0"/>
              <a:t> in </a:t>
            </a:r>
            <a:r>
              <a:rPr lang="en-US" sz="1900" i="1" dirty="0"/>
              <a:t>Rent Ready Costs</a:t>
            </a:r>
          </a:p>
        </p:txBody>
      </p:sp>
      <p:pic>
        <p:nvPicPr>
          <p:cNvPr id="7" name="Content Placeholder 6">
            <a:extLst>
              <a:ext uri="{FF2B5EF4-FFF2-40B4-BE49-F238E27FC236}">
                <a16:creationId xmlns:a16="http://schemas.microsoft.com/office/drawing/2014/main" id="{8500DD24-F160-45DC-A543-35513C91F4D1}"/>
              </a:ext>
            </a:extLst>
          </p:cNvPr>
          <p:cNvPicPr>
            <a:picLocks noGrp="1" noChangeAspect="1"/>
          </p:cNvPicPr>
          <p:nvPr>
            <p:ph sz="half" idx="2"/>
          </p:nvPr>
        </p:nvPicPr>
        <p:blipFill>
          <a:blip r:embed="rId2"/>
          <a:stretch>
            <a:fillRect/>
          </a:stretch>
        </p:blipFill>
        <p:spPr>
          <a:xfrm>
            <a:off x="8119869" y="1325816"/>
            <a:ext cx="3428663" cy="4206367"/>
          </a:xfrm>
          <a:prstGeom prst="rect">
            <a:avLst/>
          </a:prstGeom>
        </p:spPr>
      </p:pic>
    </p:spTree>
    <p:extLst>
      <p:ext uri="{BB962C8B-B14F-4D97-AF65-F5344CB8AC3E}">
        <p14:creationId xmlns:p14="http://schemas.microsoft.com/office/powerpoint/2010/main" val="10451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t>
            </a:r>
            <a:r>
              <a:rPr lang="en-US" b="1" dirty="0">
                <a:solidFill>
                  <a:schemeClr val="accent6"/>
                </a:solidFill>
              </a:rPr>
              <a:t>via Chat</a:t>
            </a:r>
          </a:p>
        </p:txBody>
      </p:sp>
      <p:sp>
        <p:nvSpPr>
          <p:cNvPr id="3" name="Content Placeholder 2"/>
          <p:cNvSpPr>
            <a:spLocks noGrp="1"/>
          </p:cNvSpPr>
          <p:nvPr>
            <p:ph idx="1"/>
          </p:nvPr>
        </p:nvSpPr>
        <p:spPr/>
        <p:txBody>
          <a:bodyPr>
            <a:normAutofit/>
          </a:bodyPr>
          <a:lstStyle/>
          <a:p>
            <a:r>
              <a:rPr lang="en-US" b="1" dirty="0">
                <a:solidFill>
                  <a:schemeClr val="accent3"/>
                </a:solidFill>
              </a:rPr>
              <a:t>Pro Tip:</a:t>
            </a:r>
            <a:r>
              <a:rPr lang="en-US" dirty="0"/>
              <a:t> Make sure you send to “All panelists and attendees”</a:t>
            </a:r>
          </a:p>
          <a:p>
            <a:r>
              <a:rPr lang="en-US" dirty="0"/>
              <a:t>Who are you and where are you from? </a:t>
            </a:r>
          </a:p>
          <a:p>
            <a:r>
              <a:rPr lang="en-US" dirty="0"/>
              <a:t>What’s your best CapEx tip?</a:t>
            </a:r>
          </a:p>
          <a:p>
            <a:endParaRPr lang="en-US" dirty="0"/>
          </a:p>
          <a:p>
            <a:pPr marL="0" indent="0">
              <a:buNone/>
            </a:pPr>
            <a:r>
              <a:rPr lang="en-US" b="1" dirty="0">
                <a:solidFill>
                  <a:schemeClr val="accent3"/>
                </a:solidFill>
              </a:rPr>
              <a:t>Got questions? </a:t>
            </a:r>
            <a:r>
              <a:rPr lang="en-US" dirty="0"/>
              <a:t>If you have questions for the webinar, use the chat interface.</a:t>
            </a:r>
          </a:p>
        </p:txBody>
      </p:sp>
    </p:spTree>
    <p:extLst>
      <p:ext uri="{BB962C8B-B14F-4D97-AF65-F5344CB8AC3E}">
        <p14:creationId xmlns:p14="http://schemas.microsoft.com/office/powerpoint/2010/main" val="3988569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EDDB70-0A0F-4774-869F-8DA15AC8DFFE}"/>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Demo</a:t>
            </a:r>
          </a:p>
        </p:txBody>
      </p:sp>
      <p:sp>
        <p:nvSpPr>
          <p:cNvPr id="1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0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4C0D-92B3-41B4-AF8D-EE830DC0E7F2}"/>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dirty="0">
                <a:solidFill>
                  <a:schemeClr val="tx1">
                    <a:lumMod val="85000"/>
                    <a:lumOff val="15000"/>
                  </a:schemeClr>
                </a:solidFill>
                <a:latin typeface="+mj-lt"/>
                <a:ea typeface="+mj-ea"/>
                <a:cs typeface="+mj-cs"/>
              </a:rPr>
              <a:t>Where To Enter Them on TWGREDAS</a:t>
            </a:r>
          </a:p>
        </p:txBody>
      </p:sp>
      <p:pic>
        <p:nvPicPr>
          <p:cNvPr id="19" name="Picture 18">
            <a:extLst>
              <a:ext uri="{FF2B5EF4-FFF2-40B4-BE49-F238E27FC236}">
                <a16:creationId xmlns:a16="http://schemas.microsoft.com/office/drawing/2014/main" id="{EE30C37C-0DDF-4B7B-ADBA-F86850128444}"/>
              </a:ext>
            </a:extLst>
          </p:cNvPr>
          <p:cNvPicPr>
            <a:picLocks noChangeAspect="1"/>
          </p:cNvPicPr>
          <p:nvPr/>
        </p:nvPicPr>
        <p:blipFill>
          <a:blip r:embed="rId2"/>
          <a:stretch>
            <a:fillRect/>
          </a:stretch>
        </p:blipFill>
        <p:spPr>
          <a:xfrm>
            <a:off x="2907702" y="579473"/>
            <a:ext cx="6376594" cy="4224493"/>
          </a:xfrm>
          <a:prstGeom prst="rect">
            <a:avLst/>
          </a:prstGeom>
        </p:spPr>
      </p:pic>
    </p:spTree>
    <p:extLst>
      <p:ext uri="{BB962C8B-B14F-4D97-AF65-F5344CB8AC3E}">
        <p14:creationId xmlns:p14="http://schemas.microsoft.com/office/powerpoint/2010/main" val="3234222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01D955-139B-4A37-A2A8-C3C25B36B195}"/>
              </a:ext>
            </a:extLst>
          </p:cNvPr>
          <p:cNvSpPr>
            <a:spLocks noGrp="1"/>
          </p:cNvSpPr>
          <p:nvPr>
            <p:ph type="title"/>
          </p:nvPr>
        </p:nvSpPr>
        <p:spPr/>
        <p:txBody>
          <a:bodyPr/>
          <a:lstStyle/>
          <a:p>
            <a:r>
              <a:rPr lang="en-US" dirty="0"/>
              <a:t>Why A Starting Balance?</a:t>
            </a:r>
          </a:p>
        </p:txBody>
      </p:sp>
      <p:sp>
        <p:nvSpPr>
          <p:cNvPr id="8" name="Content Placeholder 7">
            <a:extLst>
              <a:ext uri="{FF2B5EF4-FFF2-40B4-BE49-F238E27FC236}">
                <a16:creationId xmlns:a16="http://schemas.microsoft.com/office/drawing/2014/main" id="{3FEBCD3D-035E-4F2F-9951-ECB05B8C4BBC}"/>
              </a:ext>
            </a:extLst>
          </p:cNvPr>
          <p:cNvSpPr>
            <a:spLocks noGrp="1"/>
          </p:cNvSpPr>
          <p:nvPr>
            <p:ph idx="1"/>
          </p:nvPr>
        </p:nvSpPr>
        <p:spPr/>
        <p:txBody>
          <a:bodyPr>
            <a:normAutofit fontScale="92500" lnSpcReduction="20000"/>
          </a:bodyPr>
          <a:lstStyle/>
          <a:p>
            <a:r>
              <a:rPr lang="en-US" dirty="0"/>
              <a:t>What if you bought a resale property that you KNEW needed a new roof in the next 2 years?</a:t>
            </a:r>
          </a:p>
          <a:p>
            <a:r>
              <a:rPr lang="en-US" dirty="0"/>
              <a:t>You might find it difficult to “save” enough with cash flow in 2 years to fund a new roof purchase.</a:t>
            </a:r>
          </a:p>
          <a:p>
            <a:r>
              <a:rPr lang="en-US" dirty="0"/>
              <a:t>Instead, you could set aside money (as </a:t>
            </a:r>
            <a:r>
              <a:rPr lang="en-US" i="1" dirty="0"/>
              <a:t>Rent Ready Costs</a:t>
            </a:r>
            <a:r>
              <a:rPr lang="en-US" dirty="0"/>
              <a:t>) to initially seed your expense account.</a:t>
            </a:r>
          </a:p>
          <a:p>
            <a:r>
              <a:rPr lang="en-US" dirty="0"/>
              <a:t>Then, use the </a:t>
            </a:r>
            <a:r>
              <a:rPr lang="en-US" i="1" dirty="0"/>
              <a:t>Maintenance and CapEx Estimator for Rental Property – </a:t>
            </a:r>
            <a:r>
              <a:rPr lang="en-US" i="1" dirty="0">
                <a:solidFill>
                  <a:srgbClr val="FF5460"/>
                </a:solidFill>
              </a:rPr>
              <a:t>Advanced</a:t>
            </a:r>
            <a:r>
              <a:rPr lang="en-US" dirty="0"/>
              <a:t> spreadsheet to see how much you’d need to save monthly to avoid having a deficit</a:t>
            </a:r>
          </a:p>
          <a:p>
            <a:r>
              <a:rPr lang="en-US" dirty="0"/>
              <a:t>Repeat this for any known upcoming or deferred maintenance</a:t>
            </a:r>
          </a:p>
          <a:p>
            <a:r>
              <a:rPr lang="en-US" dirty="0"/>
              <a:t>Your expense account is a combination of the amount you start with and the amount you save each month minus the expenses you have coming up</a:t>
            </a:r>
          </a:p>
        </p:txBody>
      </p:sp>
    </p:spTree>
    <p:extLst>
      <p:ext uri="{BB962C8B-B14F-4D97-AF65-F5344CB8AC3E}">
        <p14:creationId xmlns:p14="http://schemas.microsoft.com/office/powerpoint/2010/main" val="4243650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CC2032C-8E85-4D95-8ACB-217F2BAF0647}"/>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100" kern="1200" dirty="0">
                <a:solidFill>
                  <a:schemeClr val="tx1"/>
                </a:solidFill>
                <a:latin typeface="+mj-lt"/>
                <a:ea typeface="+mj-ea"/>
                <a:cs typeface="+mj-cs"/>
              </a:rPr>
              <a:t>Capital Expenses Show Up in</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Cash Flow</a:t>
            </a:r>
          </a:p>
        </p:txBody>
      </p:sp>
      <p:sp>
        <p:nvSpPr>
          <p:cNvPr id="6149"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B4177100-1BB7-4262-8D8F-AD651678E0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1612" y="3124200"/>
            <a:ext cx="6205728" cy="310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64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9CDF-24A0-48A5-9D39-E8145B529A16}"/>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a:solidFill>
                  <a:schemeClr val="tx1">
                    <a:lumMod val="85000"/>
                    <a:lumOff val="15000"/>
                  </a:schemeClr>
                </a:solidFill>
                <a:latin typeface="+mj-lt"/>
                <a:ea typeface="+mj-ea"/>
                <a:cs typeface="+mj-cs"/>
              </a:rPr>
              <a:t>Cash Flow Isn’t </a:t>
            </a:r>
            <a:r>
              <a:rPr lang="en-US" sz="3600" u="sng" kern="1200">
                <a:solidFill>
                  <a:schemeClr val="tx1">
                    <a:lumMod val="85000"/>
                    <a:lumOff val="15000"/>
                  </a:schemeClr>
                </a:solidFill>
                <a:latin typeface="+mj-lt"/>
                <a:ea typeface="+mj-ea"/>
                <a:cs typeface="+mj-cs"/>
              </a:rPr>
              <a:t>Everything</a:t>
            </a:r>
          </a:p>
        </p:txBody>
      </p:sp>
      <p:pic>
        <p:nvPicPr>
          <p:cNvPr id="9218" name="Picture 2">
            <a:extLst>
              <a:ext uri="{FF2B5EF4-FFF2-40B4-BE49-F238E27FC236}">
                <a16:creationId xmlns:a16="http://schemas.microsoft.com/office/drawing/2014/main" id="{A8DD33C2-A6A3-4928-8D76-A7D78852B4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1506" y="579473"/>
            <a:ext cx="8448986" cy="422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0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F3A0-3920-4E30-B503-4A5F9E237C3E}"/>
              </a:ext>
            </a:extLst>
          </p:cNvPr>
          <p:cNvSpPr>
            <a:spLocks noGrp="1"/>
          </p:cNvSpPr>
          <p:nvPr>
            <p:ph type="title"/>
          </p:nvPr>
        </p:nvSpPr>
        <p:spPr/>
        <p:txBody>
          <a:bodyPr/>
          <a:lstStyle/>
          <a:p>
            <a:r>
              <a:rPr lang="en-US" dirty="0"/>
              <a:t>Compare New Construction to Resale</a:t>
            </a:r>
          </a:p>
        </p:txBody>
      </p:sp>
      <p:sp>
        <p:nvSpPr>
          <p:cNvPr id="4" name="Text Placeholder 3">
            <a:extLst>
              <a:ext uri="{FF2B5EF4-FFF2-40B4-BE49-F238E27FC236}">
                <a16:creationId xmlns:a16="http://schemas.microsoft.com/office/drawing/2014/main" id="{F660D240-F303-4412-B391-12A701239D6D}"/>
              </a:ext>
            </a:extLst>
          </p:cNvPr>
          <p:cNvSpPr>
            <a:spLocks noGrp="1"/>
          </p:cNvSpPr>
          <p:nvPr>
            <p:ph type="body" idx="1"/>
          </p:nvPr>
        </p:nvSpPr>
        <p:spPr/>
        <p:txBody>
          <a:bodyPr/>
          <a:lstStyle/>
          <a:p>
            <a:r>
              <a:rPr lang="en-US" dirty="0"/>
              <a:t>New Construction</a:t>
            </a:r>
          </a:p>
        </p:txBody>
      </p:sp>
      <p:sp>
        <p:nvSpPr>
          <p:cNvPr id="6" name="Text Placeholder 5">
            <a:extLst>
              <a:ext uri="{FF2B5EF4-FFF2-40B4-BE49-F238E27FC236}">
                <a16:creationId xmlns:a16="http://schemas.microsoft.com/office/drawing/2014/main" id="{D2DCD6C1-E9D0-4F0F-97ED-F5D5770545F8}"/>
              </a:ext>
            </a:extLst>
          </p:cNvPr>
          <p:cNvSpPr>
            <a:spLocks noGrp="1"/>
          </p:cNvSpPr>
          <p:nvPr>
            <p:ph type="body" sz="quarter" idx="3"/>
          </p:nvPr>
        </p:nvSpPr>
        <p:spPr/>
        <p:txBody>
          <a:bodyPr/>
          <a:lstStyle/>
          <a:p>
            <a:r>
              <a:rPr lang="en-US" dirty="0"/>
              <a:t>5-Year-Old Resale</a:t>
            </a:r>
          </a:p>
        </p:txBody>
      </p:sp>
      <p:pic>
        <p:nvPicPr>
          <p:cNvPr id="7" name="Content Placeholder 6">
            <a:extLst>
              <a:ext uri="{FF2B5EF4-FFF2-40B4-BE49-F238E27FC236}">
                <a16:creationId xmlns:a16="http://schemas.microsoft.com/office/drawing/2014/main" id="{7EED1A5C-A8DE-41DE-9C9E-BE777824832B}"/>
              </a:ext>
            </a:extLst>
          </p:cNvPr>
          <p:cNvPicPr>
            <a:picLocks noGrp="1" noChangeAspect="1"/>
          </p:cNvPicPr>
          <p:nvPr>
            <p:ph sz="half" idx="2"/>
          </p:nvPr>
        </p:nvPicPr>
        <p:blipFill>
          <a:blip r:embed="rId2"/>
          <a:stretch>
            <a:fillRect/>
          </a:stretch>
        </p:blipFill>
        <p:spPr>
          <a:xfrm>
            <a:off x="1305462" y="2505075"/>
            <a:ext cx="4226439" cy="3684588"/>
          </a:xfrm>
          <a:prstGeom prst="rect">
            <a:avLst/>
          </a:prstGeom>
        </p:spPr>
      </p:pic>
      <p:pic>
        <p:nvPicPr>
          <p:cNvPr id="12" name="Content Placeholder 11">
            <a:extLst>
              <a:ext uri="{FF2B5EF4-FFF2-40B4-BE49-F238E27FC236}">
                <a16:creationId xmlns:a16="http://schemas.microsoft.com/office/drawing/2014/main" id="{7C464671-F103-471A-96F2-AA44E7ED5D96}"/>
              </a:ext>
            </a:extLst>
          </p:cNvPr>
          <p:cNvPicPr>
            <a:picLocks noGrp="1" noChangeAspect="1"/>
          </p:cNvPicPr>
          <p:nvPr>
            <p:ph sz="quarter" idx="4"/>
          </p:nvPr>
        </p:nvPicPr>
        <p:blipFill>
          <a:blip r:embed="rId3"/>
          <a:stretch>
            <a:fillRect/>
          </a:stretch>
        </p:blipFill>
        <p:spPr>
          <a:xfrm>
            <a:off x="6650574" y="2505075"/>
            <a:ext cx="4226439" cy="3684588"/>
          </a:xfrm>
          <a:prstGeom prst="rect">
            <a:avLst/>
          </a:prstGeom>
        </p:spPr>
      </p:pic>
    </p:spTree>
    <p:extLst>
      <p:ext uri="{BB962C8B-B14F-4D97-AF65-F5344CB8AC3E}">
        <p14:creationId xmlns:p14="http://schemas.microsoft.com/office/powerpoint/2010/main" val="7865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F3A0-3920-4E30-B503-4A5F9E237C3E}"/>
              </a:ext>
            </a:extLst>
          </p:cNvPr>
          <p:cNvSpPr>
            <a:spLocks noGrp="1"/>
          </p:cNvSpPr>
          <p:nvPr>
            <p:ph type="title"/>
          </p:nvPr>
        </p:nvSpPr>
        <p:spPr/>
        <p:txBody>
          <a:bodyPr/>
          <a:lstStyle/>
          <a:p>
            <a:r>
              <a:rPr lang="en-US" dirty="0"/>
              <a:t>Compare New Construction to Resale</a:t>
            </a:r>
          </a:p>
        </p:txBody>
      </p:sp>
      <p:sp>
        <p:nvSpPr>
          <p:cNvPr id="4" name="Text Placeholder 3">
            <a:extLst>
              <a:ext uri="{FF2B5EF4-FFF2-40B4-BE49-F238E27FC236}">
                <a16:creationId xmlns:a16="http://schemas.microsoft.com/office/drawing/2014/main" id="{F660D240-F303-4412-B391-12A701239D6D}"/>
              </a:ext>
            </a:extLst>
          </p:cNvPr>
          <p:cNvSpPr>
            <a:spLocks noGrp="1"/>
          </p:cNvSpPr>
          <p:nvPr>
            <p:ph type="body" idx="1"/>
          </p:nvPr>
        </p:nvSpPr>
        <p:spPr/>
        <p:txBody>
          <a:bodyPr/>
          <a:lstStyle/>
          <a:p>
            <a:r>
              <a:rPr lang="en-US" dirty="0"/>
              <a:t>New Construction</a:t>
            </a:r>
          </a:p>
        </p:txBody>
      </p:sp>
      <p:sp>
        <p:nvSpPr>
          <p:cNvPr id="6" name="Text Placeholder 5">
            <a:extLst>
              <a:ext uri="{FF2B5EF4-FFF2-40B4-BE49-F238E27FC236}">
                <a16:creationId xmlns:a16="http://schemas.microsoft.com/office/drawing/2014/main" id="{D2DCD6C1-E9D0-4F0F-97ED-F5D5770545F8}"/>
              </a:ext>
            </a:extLst>
          </p:cNvPr>
          <p:cNvSpPr>
            <a:spLocks noGrp="1"/>
          </p:cNvSpPr>
          <p:nvPr>
            <p:ph type="body" sz="quarter" idx="3"/>
          </p:nvPr>
        </p:nvSpPr>
        <p:spPr/>
        <p:txBody>
          <a:bodyPr/>
          <a:lstStyle/>
          <a:p>
            <a:r>
              <a:rPr lang="en-US" dirty="0"/>
              <a:t>5-Year-Old Resale</a:t>
            </a:r>
          </a:p>
        </p:txBody>
      </p:sp>
      <p:graphicFrame>
        <p:nvGraphicFramePr>
          <p:cNvPr id="10" name="Content Placeholder 9">
            <a:extLst>
              <a:ext uri="{FF2B5EF4-FFF2-40B4-BE49-F238E27FC236}">
                <a16:creationId xmlns:a16="http://schemas.microsoft.com/office/drawing/2014/main" id="{10346C69-5369-463B-AF99-898A9FC02710}"/>
              </a:ext>
            </a:extLst>
          </p:cNvPr>
          <p:cNvGraphicFramePr>
            <a:graphicFrameLocks noGrp="1"/>
          </p:cNvGraphicFramePr>
          <p:nvPr>
            <p:ph sz="quarter" idx="4"/>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10346C69-5369-463B-AF99-898A9FC02710}"/>
              </a:ext>
            </a:extLst>
          </p:cNvPr>
          <p:cNvGraphicFramePr>
            <a:graphicFrameLocks noGrp="1"/>
          </p:cNvGraphicFramePr>
          <p:nvPr>
            <p:ph sz="half" idx="2"/>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508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F3A0-3920-4E30-B503-4A5F9E237C3E}"/>
              </a:ext>
            </a:extLst>
          </p:cNvPr>
          <p:cNvSpPr>
            <a:spLocks noGrp="1"/>
          </p:cNvSpPr>
          <p:nvPr>
            <p:ph type="title"/>
          </p:nvPr>
        </p:nvSpPr>
        <p:spPr/>
        <p:txBody>
          <a:bodyPr/>
          <a:lstStyle/>
          <a:p>
            <a:r>
              <a:rPr lang="en-US" dirty="0"/>
              <a:t>Compare New Construction to Resale</a:t>
            </a:r>
          </a:p>
        </p:txBody>
      </p:sp>
      <p:sp>
        <p:nvSpPr>
          <p:cNvPr id="4" name="Text Placeholder 3">
            <a:extLst>
              <a:ext uri="{FF2B5EF4-FFF2-40B4-BE49-F238E27FC236}">
                <a16:creationId xmlns:a16="http://schemas.microsoft.com/office/drawing/2014/main" id="{F660D240-F303-4412-B391-12A701239D6D}"/>
              </a:ext>
            </a:extLst>
          </p:cNvPr>
          <p:cNvSpPr>
            <a:spLocks noGrp="1"/>
          </p:cNvSpPr>
          <p:nvPr>
            <p:ph type="body" idx="1"/>
          </p:nvPr>
        </p:nvSpPr>
        <p:spPr/>
        <p:txBody>
          <a:bodyPr/>
          <a:lstStyle/>
          <a:p>
            <a:r>
              <a:rPr lang="en-US" dirty="0"/>
              <a:t>New Construction – </a:t>
            </a:r>
            <a:r>
              <a:rPr lang="en-US" dirty="0">
                <a:solidFill>
                  <a:srgbClr val="75B08A"/>
                </a:solidFill>
              </a:rPr>
              <a:t>No Deficit</a:t>
            </a:r>
          </a:p>
        </p:txBody>
      </p:sp>
      <p:sp>
        <p:nvSpPr>
          <p:cNvPr id="6" name="Text Placeholder 5">
            <a:extLst>
              <a:ext uri="{FF2B5EF4-FFF2-40B4-BE49-F238E27FC236}">
                <a16:creationId xmlns:a16="http://schemas.microsoft.com/office/drawing/2014/main" id="{D2DCD6C1-E9D0-4F0F-97ED-F5D5770545F8}"/>
              </a:ext>
            </a:extLst>
          </p:cNvPr>
          <p:cNvSpPr>
            <a:spLocks noGrp="1"/>
          </p:cNvSpPr>
          <p:nvPr>
            <p:ph type="body" sz="quarter" idx="3"/>
          </p:nvPr>
        </p:nvSpPr>
        <p:spPr/>
        <p:txBody>
          <a:bodyPr/>
          <a:lstStyle/>
          <a:p>
            <a:r>
              <a:rPr lang="en-US" dirty="0"/>
              <a:t>5-Year-Old Resale - </a:t>
            </a:r>
            <a:r>
              <a:rPr lang="en-US" dirty="0">
                <a:solidFill>
                  <a:srgbClr val="FF5460"/>
                </a:solidFill>
              </a:rPr>
              <a:t>$38K Deficit Year 36</a:t>
            </a:r>
          </a:p>
        </p:txBody>
      </p:sp>
      <p:sp>
        <p:nvSpPr>
          <p:cNvPr id="13" name="TextBox 12">
            <a:extLst>
              <a:ext uri="{FF2B5EF4-FFF2-40B4-BE49-F238E27FC236}">
                <a16:creationId xmlns:a16="http://schemas.microsoft.com/office/drawing/2014/main" id="{4124E4B5-DE49-4839-8CD2-FF1D8B52B021}"/>
              </a:ext>
            </a:extLst>
          </p:cNvPr>
          <p:cNvSpPr txBox="1"/>
          <p:nvPr/>
        </p:nvSpPr>
        <p:spPr>
          <a:xfrm>
            <a:off x="1556850" y="5846544"/>
            <a:ext cx="8881449" cy="646331"/>
          </a:xfrm>
          <a:prstGeom prst="rect">
            <a:avLst/>
          </a:prstGeom>
          <a:noFill/>
        </p:spPr>
        <p:txBody>
          <a:bodyPr wrap="square" rtlCol="0">
            <a:spAutoFit/>
          </a:bodyPr>
          <a:lstStyle/>
          <a:p>
            <a:pPr algn="ctr"/>
            <a:r>
              <a:rPr lang="en-US" dirty="0"/>
              <a:t>You’d need to save an </a:t>
            </a:r>
            <a:r>
              <a:rPr lang="en-US" u="sng" dirty="0"/>
              <a:t>additional</a:t>
            </a:r>
            <a:r>
              <a:rPr lang="en-US" dirty="0"/>
              <a:t> $80 per month (that works out to be about $16,000 more in purchase price) to not have a deficit with a 5-year-old resale property.</a:t>
            </a:r>
          </a:p>
        </p:txBody>
      </p:sp>
      <p:pic>
        <p:nvPicPr>
          <p:cNvPr id="7" name="Content Placeholder 6">
            <a:extLst>
              <a:ext uri="{FF2B5EF4-FFF2-40B4-BE49-F238E27FC236}">
                <a16:creationId xmlns:a16="http://schemas.microsoft.com/office/drawing/2014/main" id="{C5EBBD41-1656-4BFD-9C49-73A29180E3F3}"/>
              </a:ext>
            </a:extLst>
          </p:cNvPr>
          <p:cNvPicPr>
            <a:picLocks noGrp="1" noChangeAspect="1"/>
          </p:cNvPicPr>
          <p:nvPr>
            <p:ph sz="half" idx="2"/>
          </p:nvPr>
        </p:nvPicPr>
        <p:blipFill>
          <a:blip r:embed="rId2"/>
          <a:stretch>
            <a:fillRect/>
          </a:stretch>
        </p:blipFill>
        <p:spPr>
          <a:xfrm>
            <a:off x="839788" y="3400492"/>
            <a:ext cx="5157787" cy="1893754"/>
          </a:xfrm>
          <a:prstGeom prst="rect">
            <a:avLst/>
          </a:prstGeom>
        </p:spPr>
      </p:pic>
      <p:pic>
        <p:nvPicPr>
          <p:cNvPr id="10" name="Content Placeholder 9">
            <a:extLst>
              <a:ext uri="{FF2B5EF4-FFF2-40B4-BE49-F238E27FC236}">
                <a16:creationId xmlns:a16="http://schemas.microsoft.com/office/drawing/2014/main" id="{17508F13-E763-4CB0-847D-6BC65BF7B0CF}"/>
              </a:ext>
            </a:extLst>
          </p:cNvPr>
          <p:cNvPicPr>
            <a:picLocks noGrp="1" noChangeAspect="1"/>
          </p:cNvPicPr>
          <p:nvPr>
            <p:ph sz="quarter" idx="4"/>
          </p:nvPr>
        </p:nvPicPr>
        <p:blipFill>
          <a:blip r:embed="rId3"/>
          <a:stretch>
            <a:fillRect/>
          </a:stretch>
        </p:blipFill>
        <p:spPr>
          <a:xfrm>
            <a:off x="6172200" y="3395829"/>
            <a:ext cx="5183188" cy="1903080"/>
          </a:xfrm>
          <a:prstGeom prst="rect">
            <a:avLst/>
          </a:prstGeom>
        </p:spPr>
      </p:pic>
    </p:spTree>
    <p:extLst>
      <p:ext uri="{BB962C8B-B14F-4D97-AF65-F5344CB8AC3E}">
        <p14:creationId xmlns:p14="http://schemas.microsoft.com/office/powerpoint/2010/main" val="3150113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9200-1E31-4849-9B99-5E126DBC7A08}"/>
              </a:ext>
            </a:extLst>
          </p:cNvPr>
          <p:cNvSpPr>
            <a:spLocks noGrp="1"/>
          </p:cNvSpPr>
          <p:nvPr>
            <p:ph type="title"/>
          </p:nvPr>
        </p:nvSpPr>
        <p:spPr/>
        <p:txBody>
          <a:bodyPr/>
          <a:lstStyle/>
          <a:p>
            <a:r>
              <a:rPr lang="en-US" dirty="0"/>
              <a:t>As Home Price/Rent Declines, Maintenance and Capital Expenses Tends To Get Worse</a:t>
            </a:r>
          </a:p>
        </p:txBody>
      </p:sp>
      <p:sp>
        <p:nvSpPr>
          <p:cNvPr id="3" name="Content Placeholder 2">
            <a:extLst>
              <a:ext uri="{FF2B5EF4-FFF2-40B4-BE49-F238E27FC236}">
                <a16:creationId xmlns:a16="http://schemas.microsoft.com/office/drawing/2014/main" id="{8222D025-9E66-4E03-9F61-69E0AA8B5092}"/>
              </a:ext>
            </a:extLst>
          </p:cNvPr>
          <p:cNvSpPr>
            <a:spLocks noGrp="1"/>
          </p:cNvSpPr>
          <p:nvPr>
            <p:ph idx="1"/>
          </p:nvPr>
        </p:nvSpPr>
        <p:spPr/>
        <p:txBody>
          <a:bodyPr>
            <a:normAutofit/>
          </a:bodyPr>
          <a:lstStyle/>
          <a:p>
            <a:r>
              <a:rPr lang="en-US" dirty="0"/>
              <a:t>Comparing less expensive and lower rent properties to higher priced and higher rent properties</a:t>
            </a:r>
          </a:p>
          <a:p>
            <a:pPr lvl="1"/>
            <a:r>
              <a:rPr lang="en-US" dirty="0"/>
              <a:t>Same hourly rate for trades (and attorneys for evictions/disputes)</a:t>
            </a:r>
          </a:p>
          <a:p>
            <a:pPr lvl="1"/>
            <a:r>
              <a:rPr lang="en-US" dirty="0"/>
              <a:t>Same court eviction costs</a:t>
            </a:r>
          </a:p>
          <a:p>
            <a:pPr lvl="1"/>
            <a:r>
              <a:rPr lang="en-US" dirty="0"/>
              <a:t>Same cost for tax returns and accountants</a:t>
            </a:r>
          </a:p>
          <a:p>
            <a:pPr lvl="1"/>
            <a:r>
              <a:rPr lang="en-US" dirty="0"/>
              <a:t>Same cost for asset protection</a:t>
            </a:r>
          </a:p>
          <a:p>
            <a:pPr lvl="1"/>
            <a:r>
              <a:rPr lang="en-US" dirty="0"/>
              <a:t>Same cost of materials for many expenses</a:t>
            </a:r>
          </a:p>
          <a:p>
            <a:pPr lvl="1"/>
            <a:r>
              <a:rPr lang="en-US" dirty="0"/>
              <a:t>But smaller rents</a:t>
            </a:r>
          </a:p>
          <a:p>
            <a:pPr lvl="1"/>
            <a:r>
              <a:rPr lang="en-US" dirty="0"/>
              <a:t>Maintenance and Capital Expenses as a percentage of Gross Operating Income is MUCH higher as compared to higher priced and higher rent properties</a:t>
            </a:r>
          </a:p>
        </p:txBody>
      </p:sp>
    </p:spTree>
    <p:extLst>
      <p:ext uri="{BB962C8B-B14F-4D97-AF65-F5344CB8AC3E}">
        <p14:creationId xmlns:p14="http://schemas.microsoft.com/office/powerpoint/2010/main" val="600679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BE2C-8AEF-4D6E-8FEF-1629385B32F3}"/>
              </a:ext>
            </a:extLst>
          </p:cNvPr>
          <p:cNvSpPr>
            <a:spLocks noGrp="1"/>
          </p:cNvSpPr>
          <p:nvPr>
            <p:ph type="title"/>
          </p:nvPr>
        </p:nvSpPr>
        <p:spPr/>
        <p:txBody>
          <a:bodyPr/>
          <a:lstStyle/>
          <a:p>
            <a:r>
              <a:rPr lang="en-US" dirty="0"/>
              <a:t>Portfolio Planning</a:t>
            </a:r>
          </a:p>
        </p:txBody>
      </p:sp>
      <p:sp>
        <p:nvSpPr>
          <p:cNvPr id="3" name="Content Placeholder 2">
            <a:extLst>
              <a:ext uri="{FF2B5EF4-FFF2-40B4-BE49-F238E27FC236}">
                <a16:creationId xmlns:a16="http://schemas.microsoft.com/office/drawing/2014/main" id="{AD32E56A-97FC-4F6D-AFF4-EE702048E038}"/>
              </a:ext>
            </a:extLst>
          </p:cNvPr>
          <p:cNvSpPr>
            <a:spLocks noGrp="1"/>
          </p:cNvSpPr>
          <p:nvPr>
            <p:ph idx="1"/>
          </p:nvPr>
        </p:nvSpPr>
        <p:spPr/>
        <p:txBody>
          <a:bodyPr>
            <a:normAutofit lnSpcReduction="10000"/>
          </a:bodyPr>
          <a:lstStyle/>
          <a:p>
            <a:r>
              <a:rPr lang="en-US" dirty="0"/>
              <a:t>Types of properties you want in your portfolio</a:t>
            </a:r>
          </a:p>
          <a:p>
            <a:r>
              <a:rPr lang="en-US" dirty="0"/>
              <a:t>Older properties with high expenses</a:t>
            </a:r>
          </a:p>
          <a:p>
            <a:r>
              <a:rPr lang="en-US" dirty="0"/>
              <a:t>More less expensive properties or fewer more expensive properties</a:t>
            </a:r>
          </a:p>
          <a:p>
            <a:pPr lvl="1"/>
            <a:r>
              <a:rPr lang="en-US" dirty="0"/>
              <a:t>Loan spots</a:t>
            </a:r>
          </a:p>
          <a:p>
            <a:pPr lvl="1"/>
            <a:r>
              <a:rPr lang="en-US" dirty="0"/>
              <a:t>Tax returns</a:t>
            </a:r>
          </a:p>
          <a:p>
            <a:pPr lvl="1"/>
            <a:r>
              <a:rPr lang="en-US" dirty="0"/>
              <a:t>Asset protection</a:t>
            </a:r>
          </a:p>
          <a:p>
            <a:pPr lvl="1"/>
            <a:r>
              <a:rPr lang="en-US" dirty="0"/>
              <a:t>Same/similar dollar amount in maintenance and CapEx but very different percentages of </a:t>
            </a:r>
            <a:r>
              <a:rPr lang="en-US" i="1" dirty="0"/>
              <a:t>Gross Operating Income</a:t>
            </a:r>
          </a:p>
          <a:p>
            <a:r>
              <a:rPr lang="en-US" dirty="0"/>
              <a:t>See entire class on buying criteria:</a:t>
            </a:r>
          </a:p>
          <a:p>
            <a:pPr marL="0" indent="0">
              <a:buNone/>
            </a:pPr>
            <a:r>
              <a:rPr lang="en-US" dirty="0">
                <a:hlinkClick r:id="rId2"/>
              </a:rPr>
              <a:t>https://refp.com/establishing-your-buying-criteria-workshop/</a:t>
            </a:r>
            <a:endParaRPr lang="en-US" dirty="0"/>
          </a:p>
          <a:p>
            <a:endParaRPr lang="en-US" dirty="0"/>
          </a:p>
        </p:txBody>
      </p:sp>
    </p:spTree>
    <p:extLst>
      <p:ext uri="{BB962C8B-B14F-4D97-AF65-F5344CB8AC3E}">
        <p14:creationId xmlns:p14="http://schemas.microsoft.com/office/powerpoint/2010/main" val="217836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A2DEC5-92D2-409C-A379-94021C5B361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2600" kern="1200">
                <a:solidFill>
                  <a:schemeClr val="tx1"/>
                </a:solidFill>
                <a:latin typeface="+mj-lt"/>
                <a:ea typeface="+mj-ea"/>
                <a:cs typeface="+mj-cs"/>
              </a:rPr>
              <a:t>Why You Should Not Consider Anything I Say As Advice or Even Reliable Information or Education</a:t>
            </a:r>
          </a:p>
        </p:txBody>
      </p:sp>
      <p:sp>
        <p:nvSpPr>
          <p:cNvPr id="13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40C417F-2631-4638-8FFA-6D55D70E75E0}"/>
              </a:ext>
            </a:extLst>
          </p:cNvPr>
          <p:cNvSpPr>
            <a:spLocks noGrp="1"/>
          </p:cNvSpPr>
          <p:nvPr>
            <p:ph sz="half" idx="1"/>
          </p:nvPr>
        </p:nvSpPr>
        <p:spPr>
          <a:xfrm>
            <a:off x="630936" y="2660904"/>
            <a:ext cx="4818888" cy="3547872"/>
          </a:xfrm>
        </p:spPr>
        <p:txBody>
          <a:bodyPr vert="horz" lIns="91440" tIns="45720" rIns="91440" bIns="45720" rtlCol="0" anchor="t">
            <a:normAutofit/>
          </a:bodyPr>
          <a:lstStyle/>
          <a:p>
            <a:r>
              <a:rPr lang="en-US" sz="2200"/>
              <a:t>I’m not your Realtor, Attorney, Accountant/CPA, Advisor</a:t>
            </a:r>
          </a:p>
          <a:p>
            <a:r>
              <a:rPr lang="en-US" sz="2200"/>
              <a:t>Facts do vary – greatly</a:t>
            </a:r>
          </a:p>
          <a:p>
            <a:r>
              <a:rPr lang="en-US" sz="2200"/>
              <a:t>Chances are I don’t know what I’m talking about</a:t>
            </a:r>
          </a:p>
          <a:p>
            <a:r>
              <a:rPr lang="en-US" sz="2200"/>
              <a:t>I don’t always get good sleep and may be fuzzy-brained</a:t>
            </a:r>
          </a:p>
          <a:p>
            <a:r>
              <a:rPr lang="en-US" sz="2200"/>
              <a:t>I’m easily confused… maybe you are too</a:t>
            </a:r>
          </a:p>
        </p:txBody>
      </p:sp>
      <p:pic>
        <p:nvPicPr>
          <p:cNvPr id="1026" name="Picture 2" descr="Warning symbol, Warning sign Logo template">
            <a:extLst>
              <a:ext uri="{FF2B5EF4-FFF2-40B4-BE49-F238E27FC236}">
                <a16:creationId xmlns:a16="http://schemas.microsoft.com/office/drawing/2014/main" id="{283240A6-9C35-4988-8742-A33C600242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43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B24-5F75-4A5A-9A8F-F6B2148392E3}"/>
              </a:ext>
            </a:extLst>
          </p:cNvPr>
          <p:cNvSpPr>
            <a:spLocks noGrp="1"/>
          </p:cNvSpPr>
          <p:nvPr>
            <p:ph type="title"/>
          </p:nvPr>
        </p:nvSpPr>
        <p:spPr>
          <a:xfrm>
            <a:off x="1546004" y="4742459"/>
            <a:ext cx="9681882" cy="1449311"/>
          </a:xfrm>
        </p:spPr>
        <p:txBody>
          <a:bodyPr vert="horz" lIns="91440" tIns="45720" rIns="91440" bIns="45720" rtlCol="0" anchor="b">
            <a:normAutofit fontScale="90000"/>
          </a:bodyPr>
          <a:lstStyle/>
          <a:p>
            <a:pPr algn="ctr"/>
            <a:r>
              <a:rPr lang="en-US" sz="3600" kern="1200" dirty="0">
                <a:solidFill>
                  <a:schemeClr val="tx1">
                    <a:lumMod val="85000"/>
                    <a:lumOff val="15000"/>
                  </a:schemeClr>
                </a:solidFill>
                <a:latin typeface="+mj-lt"/>
                <a:ea typeface="+mj-ea"/>
                <a:cs typeface="+mj-cs"/>
              </a:rPr>
              <a:t>Can you “time” maintenance and capital expenses?</a:t>
            </a:r>
            <a:br>
              <a:rPr lang="en-US" sz="3600" kern="1200" dirty="0">
                <a:solidFill>
                  <a:schemeClr val="tx1">
                    <a:lumMod val="85000"/>
                    <a:lumOff val="15000"/>
                  </a:schemeClr>
                </a:solidFill>
                <a:latin typeface="+mj-lt"/>
                <a:ea typeface="+mj-ea"/>
                <a:cs typeface="+mj-cs"/>
              </a:rPr>
            </a:br>
            <a:r>
              <a:rPr lang="en-US" sz="3600" kern="1200" dirty="0">
                <a:solidFill>
                  <a:schemeClr val="tx1">
                    <a:lumMod val="85000"/>
                    <a:lumOff val="15000"/>
                  </a:schemeClr>
                </a:solidFill>
                <a:latin typeface="+mj-lt"/>
                <a:ea typeface="+mj-ea"/>
                <a:cs typeface="+mj-cs"/>
              </a:rPr>
              <a:t>Sell at the red arrows before major expenses?</a:t>
            </a:r>
            <a:br>
              <a:rPr lang="en-US" sz="3600" kern="1200" dirty="0">
                <a:solidFill>
                  <a:schemeClr val="tx1">
                    <a:lumMod val="85000"/>
                    <a:lumOff val="15000"/>
                  </a:schemeClr>
                </a:solidFill>
                <a:latin typeface="+mj-lt"/>
                <a:ea typeface="+mj-ea"/>
                <a:cs typeface="+mj-cs"/>
              </a:rPr>
            </a:br>
            <a:r>
              <a:rPr lang="en-US" sz="3600" kern="1200" dirty="0">
                <a:solidFill>
                  <a:schemeClr val="tx1">
                    <a:lumMod val="85000"/>
                    <a:lumOff val="15000"/>
                  </a:schemeClr>
                </a:solidFill>
                <a:latin typeface="+mj-lt"/>
                <a:ea typeface="+mj-ea"/>
                <a:cs typeface="+mj-cs"/>
              </a:rPr>
              <a:t>Or, buy after major expenses?</a:t>
            </a:r>
          </a:p>
        </p:txBody>
      </p:sp>
      <p:pic>
        <p:nvPicPr>
          <p:cNvPr id="4" name="Content Placeholder 3">
            <a:extLst>
              <a:ext uri="{FF2B5EF4-FFF2-40B4-BE49-F238E27FC236}">
                <a16:creationId xmlns:a16="http://schemas.microsoft.com/office/drawing/2014/main" id="{A3C04F41-DD7F-4560-81D6-EB5304C21625}"/>
              </a:ext>
            </a:extLst>
          </p:cNvPr>
          <p:cNvPicPr>
            <a:picLocks noGrp="1" noChangeAspect="1"/>
          </p:cNvPicPr>
          <p:nvPr>
            <p:ph idx="1"/>
          </p:nvPr>
        </p:nvPicPr>
        <p:blipFill>
          <a:blip r:embed="rId2"/>
          <a:stretch>
            <a:fillRect/>
          </a:stretch>
        </p:blipFill>
        <p:spPr>
          <a:xfrm>
            <a:off x="623087" y="703302"/>
            <a:ext cx="10945825" cy="3681283"/>
          </a:xfrm>
          <a:prstGeom prst="rect">
            <a:avLst/>
          </a:prstGeom>
        </p:spPr>
      </p:pic>
      <p:cxnSp>
        <p:nvCxnSpPr>
          <p:cNvPr id="7" name="Straight Arrow Connector 6">
            <a:extLst>
              <a:ext uri="{FF2B5EF4-FFF2-40B4-BE49-F238E27FC236}">
                <a16:creationId xmlns:a16="http://schemas.microsoft.com/office/drawing/2014/main" id="{A04B00D5-7601-4043-BE80-2CF3D2CDD04F}"/>
              </a:ext>
            </a:extLst>
          </p:cNvPr>
          <p:cNvCxnSpPr>
            <a:cxnSpLocks/>
          </p:cNvCxnSpPr>
          <p:nvPr/>
        </p:nvCxnSpPr>
        <p:spPr>
          <a:xfrm>
            <a:off x="4119417" y="2161310"/>
            <a:ext cx="0" cy="1588654"/>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D14E717A-5E25-417D-83DC-CBB03CF55D16}"/>
              </a:ext>
            </a:extLst>
          </p:cNvPr>
          <p:cNvCxnSpPr>
            <a:cxnSpLocks/>
          </p:cNvCxnSpPr>
          <p:nvPr/>
        </p:nvCxnSpPr>
        <p:spPr>
          <a:xfrm>
            <a:off x="5204690" y="2161310"/>
            <a:ext cx="0" cy="1588654"/>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55630F55-E047-4DEA-863C-E54D5DE1C360}"/>
              </a:ext>
            </a:extLst>
          </p:cNvPr>
          <p:cNvCxnSpPr>
            <a:cxnSpLocks/>
          </p:cNvCxnSpPr>
          <p:nvPr/>
        </p:nvCxnSpPr>
        <p:spPr>
          <a:xfrm>
            <a:off x="6386945" y="2161310"/>
            <a:ext cx="0" cy="1588654"/>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C6B4D98F-433F-4454-AB61-DFA18AAFF0F8}"/>
              </a:ext>
            </a:extLst>
          </p:cNvPr>
          <p:cNvCxnSpPr>
            <a:cxnSpLocks/>
          </p:cNvCxnSpPr>
          <p:nvPr/>
        </p:nvCxnSpPr>
        <p:spPr>
          <a:xfrm>
            <a:off x="8788399" y="2161310"/>
            <a:ext cx="0" cy="1588654"/>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8D5FE47A-FDB7-4518-B9A3-62B5B3AE8C3A}"/>
              </a:ext>
            </a:extLst>
          </p:cNvPr>
          <p:cNvCxnSpPr>
            <a:cxnSpLocks/>
          </p:cNvCxnSpPr>
          <p:nvPr/>
        </p:nvCxnSpPr>
        <p:spPr>
          <a:xfrm>
            <a:off x="9989126" y="2161310"/>
            <a:ext cx="0" cy="1588654"/>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50395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80C0-DFDB-49A6-BAB2-C3C56FECB61E}"/>
              </a:ext>
            </a:extLst>
          </p:cNvPr>
          <p:cNvSpPr>
            <a:spLocks noGrp="1"/>
          </p:cNvSpPr>
          <p:nvPr>
            <p:ph type="title"/>
          </p:nvPr>
        </p:nvSpPr>
        <p:spPr/>
        <p:txBody>
          <a:bodyPr/>
          <a:lstStyle/>
          <a:p>
            <a:r>
              <a:rPr lang="en-US" dirty="0"/>
              <a:t>Selling Before Major Expenses</a:t>
            </a:r>
          </a:p>
        </p:txBody>
      </p:sp>
      <p:sp>
        <p:nvSpPr>
          <p:cNvPr id="3" name="Content Placeholder 2">
            <a:extLst>
              <a:ext uri="{FF2B5EF4-FFF2-40B4-BE49-F238E27FC236}">
                <a16:creationId xmlns:a16="http://schemas.microsoft.com/office/drawing/2014/main" id="{E42DCA4B-F9DF-4D12-AB8D-DAEA9EC0902B}"/>
              </a:ext>
            </a:extLst>
          </p:cNvPr>
          <p:cNvSpPr>
            <a:spLocks noGrp="1"/>
          </p:cNvSpPr>
          <p:nvPr>
            <p:ph idx="1"/>
          </p:nvPr>
        </p:nvSpPr>
        <p:spPr/>
        <p:txBody>
          <a:bodyPr/>
          <a:lstStyle/>
          <a:p>
            <a:r>
              <a:rPr lang="en-US" dirty="0"/>
              <a:t>Model it</a:t>
            </a:r>
          </a:p>
          <a:p>
            <a:r>
              <a:rPr lang="en-US" dirty="0"/>
              <a:t>Compare your “Costs of Sale” to the “Expenses”</a:t>
            </a:r>
          </a:p>
          <a:p>
            <a:pPr lvl="1"/>
            <a:r>
              <a:rPr lang="en-US" dirty="0"/>
              <a:t>Could sell it traditionally FSBO or with a real estate broker</a:t>
            </a:r>
          </a:p>
          <a:p>
            <a:pPr lvl="2"/>
            <a:r>
              <a:rPr lang="en-US" dirty="0"/>
              <a:t>May or may not have some vacancy</a:t>
            </a:r>
          </a:p>
          <a:p>
            <a:pPr lvl="2"/>
            <a:r>
              <a:rPr lang="en-US" dirty="0"/>
              <a:t>Hot markets are easier to sell with upcoming/deferred maintenance; softer markets it is much harder to sell with upcoming/deferred maintenance.</a:t>
            </a:r>
          </a:p>
          <a:p>
            <a:pPr lvl="1"/>
            <a:r>
              <a:rPr lang="en-US" dirty="0"/>
              <a:t>Could sell it to a tenant-buyer (to save on real estate commissions and some closing costs)</a:t>
            </a:r>
          </a:p>
          <a:p>
            <a:pPr lvl="1"/>
            <a:r>
              <a:rPr lang="en-US" dirty="0"/>
              <a:t>Could do a 1031 Exchange to </a:t>
            </a:r>
            <a:r>
              <a:rPr lang="en-US" u="sng" dirty="0"/>
              <a:t>defer</a:t>
            </a:r>
            <a:r>
              <a:rPr lang="en-US" dirty="0"/>
              <a:t> capital gains and depreciation recapture</a:t>
            </a:r>
          </a:p>
          <a:p>
            <a:r>
              <a:rPr lang="en-US" dirty="0"/>
              <a:t>Can also help </a:t>
            </a:r>
            <a:r>
              <a:rPr lang="en-US" i="1" dirty="0"/>
              <a:t>Return on Equity</a:t>
            </a:r>
            <a:r>
              <a:rPr lang="en-US" dirty="0"/>
              <a:t> if you re-leverage up</a:t>
            </a:r>
          </a:p>
          <a:p>
            <a:pPr lvl="1"/>
            <a:endParaRPr lang="en-US" dirty="0"/>
          </a:p>
        </p:txBody>
      </p:sp>
    </p:spTree>
    <p:extLst>
      <p:ext uri="{BB962C8B-B14F-4D97-AF65-F5344CB8AC3E}">
        <p14:creationId xmlns:p14="http://schemas.microsoft.com/office/powerpoint/2010/main" val="444765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EDC3-518E-4385-832C-0A55673E4748}"/>
              </a:ext>
            </a:extLst>
          </p:cNvPr>
          <p:cNvSpPr>
            <a:spLocks noGrp="1"/>
          </p:cNvSpPr>
          <p:nvPr>
            <p:ph type="title"/>
          </p:nvPr>
        </p:nvSpPr>
        <p:spPr/>
        <p:txBody>
          <a:bodyPr/>
          <a:lstStyle/>
          <a:p>
            <a:r>
              <a:rPr lang="en-US" dirty="0"/>
              <a:t>Buying After Major Expenses</a:t>
            </a:r>
          </a:p>
        </p:txBody>
      </p:sp>
      <p:sp>
        <p:nvSpPr>
          <p:cNvPr id="3" name="Content Placeholder 2">
            <a:extLst>
              <a:ext uri="{FF2B5EF4-FFF2-40B4-BE49-F238E27FC236}">
                <a16:creationId xmlns:a16="http://schemas.microsoft.com/office/drawing/2014/main" id="{399C7A7E-C705-4E9A-AD4D-B01333ABFB17}"/>
              </a:ext>
            </a:extLst>
          </p:cNvPr>
          <p:cNvSpPr>
            <a:spLocks noGrp="1"/>
          </p:cNvSpPr>
          <p:nvPr>
            <p:ph idx="1"/>
          </p:nvPr>
        </p:nvSpPr>
        <p:spPr/>
        <p:txBody>
          <a:bodyPr>
            <a:normAutofit fontScale="92500" lnSpcReduction="10000"/>
          </a:bodyPr>
          <a:lstStyle/>
          <a:p>
            <a:r>
              <a:rPr lang="en-US" dirty="0"/>
              <a:t>Buying the property that just got a new roof, kitchen remodel and AC</a:t>
            </a:r>
          </a:p>
          <a:p>
            <a:r>
              <a:rPr lang="en-US" dirty="0"/>
              <a:t>The smaller the size of the expense and the lower the frequency the less it matters</a:t>
            </a:r>
          </a:p>
          <a:p>
            <a:pPr lvl="1"/>
            <a:r>
              <a:rPr lang="en-US" dirty="0"/>
              <a:t>Some expenses are large-in-size but low in frequency (like a $12K roof every 20 years)</a:t>
            </a:r>
          </a:p>
          <a:p>
            <a:pPr lvl="1"/>
            <a:r>
              <a:rPr lang="en-US" dirty="0"/>
              <a:t>Some expenses are small-in-size by high in frequency (like $2,000 in landscaping every 7 years)</a:t>
            </a:r>
          </a:p>
          <a:p>
            <a:pPr lvl="1"/>
            <a:r>
              <a:rPr lang="en-US" dirty="0"/>
              <a:t>Some expenses are medium-in-size and medium-in-frequency (like a $5,000 exterior paint every 10 years)</a:t>
            </a:r>
          </a:p>
          <a:p>
            <a:pPr lvl="1"/>
            <a:r>
              <a:rPr lang="en-US" dirty="0"/>
              <a:t>Normalize by looking at the cost per year like in the BASIC spreadsheet (take into account inflation too)</a:t>
            </a:r>
          </a:p>
          <a:p>
            <a:r>
              <a:rPr lang="en-US" dirty="0"/>
              <a:t>You need to run your own numbers with each property, but for example… new roof versus 10 year old roof…</a:t>
            </a:r>
          </a:p>
        </p:txBody>
      </p:sp>
    </p:spTree>
    <p:extLst>
      <p:ext uri="{BB962C8B-B14F-4D97-AF65-F5344CB8AC3E}">
        <p14:creationId xmlns:p14="http://schemas.microsoft.com/office/powerpoint/2010/main" val="4040056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089D9-19B7-4FB9-B8D3-B25E1F5ACA42}"/>
              </a:ext>
            </a:extLst>
          </p:cNvPr>
          <p:cNvSpPr>
            <a:spLocks noGrp="1"/>
          </p:cNvSpPr>
          <p:nvPr>
            <p:ph type="title"/>
          </p:nvPr>
        </p:nvSpPr>
        <p:spPr/>
        <p:txBody>
          <a:bodyPr/>
          <a:lstStyle/>
          <a:p>
            <a:r>
              <a:rPr lang="en-US" dirty="0"/>
              <a:t>$25K Deficit in Year 31</a:t>
            </a:r>
          </a:p>
        </p:txBody>
      </p:sp>
      <p:sp>
        <p:nvSpPr>
          <p:cNvPr id="5" name="Text Placeholder 4">
            <a:extLst>
              <a:ext uri="{FF2B5EF4-FFF2-40B4-BE49-F238E27FC236}">
                <a16:creationId xmlns:a16="http://schemas.microsoft.com/office/drawing/2014/main" id="{53D768A5-29F5-41F3-9F88-D7B6A3DE2B09}"/>
              </a:ext>
            </a:extLst>
          </p:cNvPr>
          <p:cNvSpPr>
            <a:spLocks noGrp="1"/>
          </p:cNvSpPr>
          <p:nvPr>
            <p:ph type="body" idx="1"/>
          </p:nvPr>
        </p:nvSpPr>
        <p:spPr/>
        <p:txBody>
          <a:bodyPr/>
          <a:lstStyle/>
          <a:p>
            <a:r>
              <a:rPr lang="en-US" dirty="0"/>
              <a:t>New Roof At Purchase</a:t>
            </a:r>
          </a:p>
        </p:txBody>
      </p:sp>
      <p:pic>
        <p:nvPicPr>
          <p:cNvPr id="9" name="Content Placeholder 8">
            <a:extLst>
              <a:ext uri="{FF2B5EF4-FFF2-40B4-BE49-F238E27FC236}">
                <a16:creationId xmlns:a16="http://schemas.microsoft.com/office/drawing/2014/main" id="{740B8DB0-34F8-4570-9CEC-855A82067B2E}"/>
              </a:ext>
            </a:extLst>
          </p:cNvPr>
          <p:cNvPicPr>
            <a:picLocks noGrp="1" noChangeAspect="1"/>
          </p:cNvPicPr>
          <p:nvPr>
            <p:ph sz="half" idx="2"/>
          </p:nvPr>
        </p:nvPicPr>
        <p:blipFill>
          <a:blip r:embed="rId2"/>
          <a:stretch>
            <a:fillRect/>
          </a:stretch>
        </p:blipFill>
        <p:spPr>
          <a:xfrm>
            <a:off x="839788" y="3480039"/>
            <a:ext cx="5157787" cy="1734659"/>
          </a:xfrm>
          <a:prstGeom prst="rect">
            <a:avLst/>
          </a:prstGeom>
        </p:spPr>
      </p:pic>
      <p:sp>
        <p:nvSpPr>
          <p:cNvPr id="7" name="Text Placeholder 6">
            <a:extLst>
              <a:ext uri="{FF2B5EF4-FFF2-40B4-BE49-F238E27FC236}">
                <a16:creationId xmlns:a16="http://schemas.microsoft.com/office/drawing/2014/main" id="{CE32EABE-6BC8-4130-B791-80CFADB8E05A}"/>
              </a:ext>
            </a:extLst>
          </p:cNvPr>
          <p:cNvSpPr>
            <a:spLocks noGrp="1"/>
          </p:cNvSpPr>
          <p:nvPr>
            <p:ph type="body" sz="quarter" idx="3"/>
          </p:nvPr>
        </p:nvSpPr>
        <p:spPr/>
        <p:txBody>
          <a:bodyPr/>
          <a:lstStyle/>
          <a:p>
            <a:r>
              <a:rPr lang="en-US" dirty="0"/>
              <a:t>10-Year-Old Roof At Purchase</a:t>
            </a:r>
          </a:p>
        </p:txBody>
      </p:sp>
      <p:pic>
        <p:nvPicPr>
          <p:cNvPr id="10" name="Content Placeholder 9">
            <a:extLst>
              <a:ext uri="{FF2B5EF4-FFF2-40B4-BE49-F238E27FC236}">
                <a16:creationId xmlns:a16="http://schemas.microsoft.com/office/drawing/2014/main" id="{1DCCC696-F969-4B5C-BDC9-3136C6A35A92}"/>
              </a:ext>
            </a:extLst>
          </p:cNvPr>
          <p:cNvPicPr>
            <a:picLocks noGrp="1" noChangeAspect="1"/>
          </p:cNvPicPr>
          <p:nvPr>
            <p:ph sz="quarter" idx="4"/>
          </p:nvPr>
        </p:nvPicPr>
        <p:blipFill>
          <a:blip r:embed="rId3"/>
          <a:stretch>
            <a:fillRect/>
          </a:stretch>
        </p:blipFill>
        <p:spPr>
          <a:xfrm>
            <a:off x="6172200" y="3475768"/>
            <a:ext cx="5183188" cy="1743201"/>
          </a:xfrm>
          <a:prstGeom prst="rect">
            <a:avLst/>
          </a:prstGeom>
        </p:spPr>
      </p:pic>
    </p:spTree>
    <p:extLst>
      <p:ext uri="{BB962C8B-B14F-4D97-AF65-F5344CB8AC3E}">
        <p14:creationId xmlns:p14="http://schemas.microsoft.com/office/powerpoint/2010/main" val="3180612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2AF31C-64F1-4ADB-A0B0-AD1CCE4F07B3}"/>
              </a:ext>
            </a:extLst>
          </p:cNvPr>
          <p:cNvSpPr>
            <a:spLocks noGrp="1"/>
          </p:cNvSpPr>
          <p:nvPr>
            <p:ph type="title"/>
          </p:nvPr>
        </p:nvSpPr>
        <p:spPr>
          <a:xfrm>
            <a:off x="841248" y="548640"/>
            <a:ext cx="3600860" cy="5431536"/>
          </a:xfrm>
        </p:spPr>
        <p:txBody>
          <a:bodyPr>
            <a:normAutofit/>
          </a:bodyPr>
          <a:lstStyle/>
          <a:p>
            <a:r>
              <a:rPr lang="en-US" sz="5400"/>
              <a:t>Alternative To Saving Expenses</a:t>
            </a:r>
          </a:p>
        </p:txBody>
      </p:sp>
      <p:sp>
        <p:nvSpPr>
          <p:cNvPr id="8" name="Content Placeholder 7">
            <a:extLst>
              <a:ext uri="{FF2B5EF4-FFF2-40B4-BE49-F238E27FC236}">
                <a16:creationId xmlns:a16="http://schemas.microsoft.com/office/drawing/2014/main" id="{0E8E208B-A061-41F4-82F6-012B61BCA6D6}"/>
              </a:ext>
            </a:extLst>
          </p:cNvPr>
          <p:cNvSpPr>
            <a:spLocks noGrp="1"/>
          </p:cNvSpPr>
          <p:nvPr>
            <p:ph idx="1"/>
          </p:nvPr>
        </p:nvSpPr>
        <p:spPr>
          <a:xfrm>
            <a:off x="5126418" y="552091"/>
            <a:ext cx="6224335" cy="5431536"/>
          </a:xfrm>
        </p:spPr>
        <p:txBody>
          <a:bodyPr anchor="ctr">
            <a:normAutofit/>
          </a:bodyPr>
          <a:lstStyle/>
          <a:p>
            <a:r>
              <a:rPr lang="en-US" sz="2200" dirty="0"/>
              <a:t>Use your own cash flow from this and/or other properties</a:t>
            </a:r>
          </a:p>
          <a:p>
            <a:pPr lvl="1"/>
            <a:r>
              <a:rPr lang="en-US" sz="1800" dirty="0"/>
              <a:t>If enough exists to take the spending shock</a:t>
            </a:r>
          </a:p>
          <a:p>
            <a:r>
              <a:rPr lang="en-US" sz="2200" dirty="0"/>
              <a:t>Borrow the money for expenses instead of saving for them</a:t>
            </a:r>
          </a:p>
          <a:p>
            <a:r>
              <a:rPr lang="en-US" sz="2200" dirty="0"/>
              <a:t>You could “borrow” from yourself (like from your own reserves) and pay that back over time</a:t>
            </a:r>
          </a:p>
          <a:p>
            <a:pPr lvl="1"/>
            <a:r>
              <a:rPr lang="en-US" sz="2200" dirty="0"/>
              <a:t>This reduces the reserves you have for your properties</a:t>
            </a:r>
          </a:p>
          <a:p>
            <a:r>
              <a:rPr lang="en-US" sz="2200" dirty="0"/>
              <a:t>You could borrow from a bank, a HELOC, a credit card, cash out refinance of this or another property</a:t>
            </a:r>
          </a:p>
          <a:p>
            <a:pPr lvl="1"/>
            <a:r>
              <a:rPr lang="en-US" sz="1800" dirty="0"/>
              <a:t>Paying a premium in the form of interest instead of earning a return on money you’re saving</a:t>
            </a:r>
          </a:p>
          <a:p>
            <a:r>
              <a:rPr lang="en-US" sz="2200" dirty="0"/>
              <a:t>Increases risk by reducing reserves and/or having debt with interest</a:t>
            </a:r>
          </a:p>
        </p:txBody>
      </p:sp>
    </p:spTree>
    <p:extLst>
      <p:ext uri="{BB962C8B-B14F-4D97-AF65-F5344CB8AC3E}">
        <p14:creationId xmlns:p14="http://schemas.microsoft.com/office/powerpoint/2010/main" val="2499565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D533-3573-47D5-A6DA-675ACAA41E59}"/>
              </a:ext>
            </a:extLst>
          </p:cNvPr>
          <p:cNvSpPr>
            <a:spLocks noGrp="1"/>
          </p:cNvSpPr>
          <p:nvPr>
            <p:ph type="title"/>
          </p:nvPr>
        </p:nvSpPr>
        <p:spPr/>
        <p:txBody>
          <a:bodyPr/>
          <a:lstStyle/>
          <a:p>
            <a:r>
              <a:rPr lang="en-US" dirty="0"/>
              <a:t>Insurance Claims</a:t>
            </a:r>
          </a:p>
        </p:txBody>
      </p:sp>
      <p:sp>
        <p:nvSpPr>
          <p:cNvPr id="3" name="Content Placeholder 2">
            <a:extLst>
              <a:ext uri="{FF2B5EF4-FFF2-40B4-BE49-F238E27FC236}">
                <a16:creationId xmlns:a16="http://schemas.microsoft.com/office/drawing/2014/main" id="{475BEE76-352F-41BB-9C07-240997009659}"/>
              </a:ext>
            </a:extLst>
          </p:cNvPr>
          <p:cNvSpPr>
            <a:spLocks noGrp="1"/>
          </p:cNvSpPr>
          <p:nvPr>
            <p:ph idx="1"/>
          </p:nvPr>
        </p:nvSpPr>
        <p:spPr/>
        <p:txBody>
          <a:bodyPr/>
          <a:lstStyle/>
          <a:p>
            <a:r>
              <a:rPr lang="en-US" dirty="0"/>
              <a:t>Not every time, but sometimes you get lucky and a roof that is partially through its lifespan will qualify for an insurance claim</a:t>
            </a:r>
          </a:p>
          <a:p>
            <a:pPr lvl="1"/>
            <a:r>
              <a:rPr lang="en-US" dirty="0"/>
              <a:t>A common one here in Northern Colorado is a hail claim</a:t>
            </a:r>
          </a:p>
          <a:p>
            <a:r>
              <a:rPr lang="en-US" dirty="0"/>
              <a:t>Then, you can rerun your spreadsheet with your current expense savings balance and the current age, lifespan and cost of all your expenses to see if that changes how much monthly you should be setting aside</a:t>
            </a:r>
          </a:p>
          <a:p>
            <a:r>
              <a:rPr lang="en-US" dirty="0"/>
              <a:t>Same can apply to other expense items as well</a:t>
            </a:r>
          </a:p>
        </p:txBody>
      </p:sp>
    </p:spTree>
    <p:extLst>
      <p:ext uri="{BB962C8B-B14F-4D97-AF65-F5344CB8AC3E}">
        <p14:creationId xmlns:p14="http://schemas.microsoft.com/office/powerpoint/2010/main" val="4189033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CB3E-E9DB-4D68-8DC2-44A33EB66CC2}"/>
              </a:ext>
            </a:extLst>
          </p:cNvPr>
          <p:cNvSpPr>
            <a:spLocks noGrp="1"/>
          </p:cNvSpPr>
          <p:nvPr>
            <p:ph type="title"/>
          </p:nvPr>
        </p:nvSpPr>
        <p:spPr>
          <a:xfrm>
            <a:off x="838200" y="3905833"/>
            <a:ext cx="4215063" cy="2398713"/>
          </a:xfrm>
        </p:spPr>
        <p:txBody>
          <a:bodyPr vert="horz" lIns="91440" tIns="45720" rIns="91440" bIns="45720" rtlCol="0" anchor="ctr">
            <a:normAutofit/>
          </a:bodyPr>
          <a:lstStyle/>
          <a:p>
            <a:r>
              <a:rPr lang="en-US" kern="1200" dirty="0">
                <a:solidFill>
                  <a:schemeClr val="tx1"/>
                </a:solidFill>
                <a:latin typeface="+mj-lt"/>
                <a:ea typeface="+mj-ea"/>
                <a:cs typeface="+mj-cs"/>
              </a:rPr>
              <a:t>Home Warranty</a:t>
            </a:r>
          </a:p>
        </p:txBody>
      </p:sp>
      <p:pic>
        <p:nvPicPr>
          <p:cNvPr id="6" name="Content Placeholder 5">
            <a:extLst>
              <a:ext uri="{FF2B5EF4-FFF2-40B4-BE49-F238E27FC236}">
                <a16:creationId xmlns:a16="http://schemas.microsoft.com/office/drawing/2014/main" id="{B476A75F-DE13-49D0-A519-7F1DAF6E583C}"/>
              </a:ext>
            </a:extLst>
          </p:cNvPr>
          <p:cNvPicPr>
            <a:picLocks noGrp="1" noChangeAspect="1"/>
          </p:cNvPicPr>
          <p:nvPr>
            <p:ph sz="half" idx="2"/>
          </p:nvPr>
        </p:nvPicPr>
        <p:blipFill>
          <a:blip r:embed="rId2"/>
          <a:stretch>
            <a:fillRect/>
          </a:stretch>
        </p:blipFill>
        <p:spPr>
          <a:xfrm>
            <a:off x="2438392" y="553454"/>
            <a:ext cx="7316385" cy="2469279"/>
          </a:xfrm>
          <a:prstGeom prst="rect">
            <a:avLst/>
          </a:prstGeom>
        </p:spPr>
      </p:pic>
      <p:sp>
        <p:nvSpPr>
          <p:cNvPr id="3" name="Content Placeholder 2">
            <a:extLst>
              <a:ext uri="{FF2B5EF4-FFF2-40B4-BE49-F238E27FC236}">
                <a16:creationId xmlns:a16="http://schemas.microsoft.com/office/drawing/2014/main" id="{9F5E3C47-A81A-49B5-AA03-D304A1D6780B}"/>
              </a:ext>
            </a:extLst>
          </p:cNvPr>
          <p:cNvSpPr>
            <a:spLocks noGrp="1"/>
          </p:cNvSpPr>
          <p:nvPr>
            <p:ph sz="half" idx="1"/>
          </p:nvPr>
        </p:nvSpPr>
        <p:spPr>
          <a:xfrm>
            <a:off x="5630779" y="3884452"/>
            <a:ext cx="5723021" cy="2398713"/>
          </a:xfrm>
        </p:spPr>
        <p:txBody>
          <a:bodyPr vert="horz" lIns="91440" tIns="45720" rIns="91440" bIns="45720" rtlCol="0" anchor="ctr">
            <a:normAutofit/>
          </a:bodyPr>
          <a:lstStyle/>
          <a:p>
            <a:r>
              <a:rPr lang="en-US" sz="1700" dirty="0"/>
              <a:t>If you have a home warranty company that will allow you to buy a policy at any time, you could choose to buy a policy as you approach your larger “home warranty” covered expenses</a:t>
            </a:r>
          </a:p>
          <a:p>
            <a:pPr lvl="1"/>
            <a:r>
              <a:rPr lang="en-US" sz="1300" dirty="0"/>
              <a:t>Only covers </a:t>
            </a:r>
            <a:r>
              <a:rPr lang="en-US" sz="1300" u="sng" dirty="0"/>
              <a:t>some</a:t>
            </a:r>
            <a:r>
              <a:rPr lang="en-US" sz="1300" dirty="0"/>
              <a:t> expenses</a:t>
            </a:r>
          </a:p>
          <a:p>
            <a:r>
              <a:rPr lang="en-US" sz="1700" dirty="0"/>
              <a:t>For example, if you’re lucky enough to have your AC last beyond its life expectancy you could buy a home warranty that covers your AC knowing that you’re very likely to have an expense to replace your AC in the next few years</a:t>
            </a:r>
          </a:p>
        </p:txBody>
      </p:sp>
    </p:spTree>
    <p:extLst>
      <p:ext uri="{BB962C8B-B14F-4D97-AF65-F5344CB8AC3E}">
        <p14:creationId xmlns:p14="http://schemas.microsoft.com/office/powerpoint/2010/main" val="3774574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194CE7-3AA4-47ED-B18F-CD4409E3EFF1}"/>
              </a:ext>
            </a:extLst>
          </p:cNvPr>
          <p:cNvPicPr>
            <a:picLocks noChangeAspect="1"/>
          </p:cNvPicPr>
          <p:nvPr/>
        </p:nvPicPr>
        <p:blipFill>
          <a:blip r:embed="rId2"/>
          <a:stretch>
            <a:fillRect/>
          </a:stretch>
        </p:blipFill>
        <p:spPr>
          <a:xfrm>
            <a:off x="1977084" y="914506"/>
            <a:ext cx="8237831" cy="5028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56422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ses in a village">
            <a:extLst>
              <a:ext uri="{FF2B5EF4-FFF2-40B4-BE49-F238E27FC236}">
                <a16:creationId xmlns:a16="http://schemas.microsoft.com/office/drawing/2014/main" id="{C02F418A-E64A-419E-9515-BB8781CFB06A}"/>
              </a:ext>
            </a:extLst>
          </p:cNvPr>
          <p:cNvPicPr>
            <a:picLocks noChangeAspect="1"/>
          </p:cNvPicPr>
          <p:nvPr/>
        </p:nvPicPr>
        <p:blipFill rotWithShape="1">
          <a:blip r:embed="rId2">
            <a:alphaModFix amt="50000"/>
          </a:blip>
          <a:srcRect t="12307" r="-1" b="12673"/>
          <a:stretch/>
        </p:blipFill>
        <p:spPr>
          <a:xfrm>
            <a:off x="20" y="10"/>
            <a:ext cx="12188930" cy="6857990"/>
          </a:xfrm>
          <a:prstGeom prst="rect">
            <a:avLst/>
          </a:prstGeom>
        </p:spPr>
      </p:pic>
      <p:sp>
        <p:nvSpPr>
          <p:cNvPr id="2" name="Title 1">
            <a:extLst>
              <a:ext uri="{FF2B5EF4-FFF2-40B4-BE49-F238E27FC236}">
                <a16:creationId xmlns:a16="http://schemas.microsoft.com/office/drawing/2014/main" id="{19FE8D7D-31C4-4502-BB50-886E48F0C558}"/>
              </a:ext>
            </a:extLst>
          </p:cNvPr>
          <p:cNvSpPr>
            <a:spLocks noGrp="1"/>
          </p:cNvSpPr>
          <p:nvPr>
            <p:ph type="ctrTitle"/>
          </p:nvPr>
        </p:nvSpPr>
        <p:spPr>
          <a:xfrm>
            <a:off x="1524000" y="1122363"/>
            <a:ext cx="9144000" cy="3063240"/>
          </a:xfrm>
        </p:spPr>
        <p:txBody>
          <a:bodyPr>
            <a:normAutofit/>
          </a:bodyPr>
          <a:lstStyle/>
          <a:p>
            <a:r>
              <a:rPr lang="en-US" sz="6600">
                <a:solidFill>
                  <a:srgbClr val="FFFFFF"/>
                </a:solidFill>
              </a:rPr>
              <a:t>Welcome to Freaky Town</a:t>
            </a:r>
          </a:p>
        </p:txBody>
      </p:sp>
    </p:spTree>
    <p:extLst>
      <p:ext uri="{BB962C8B-B14F-4D97-AF65-F5344CB8AC3E}">
        <p14:creationId xmlns:p14="http://schemas.microsoft.com/office/powerpoint/2010/main" val="2125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25BB-67EF-41FF-BCF1-0C5967CC7896}"/>
              </a:ext>
            </a:extLst>
          </p:cNvPr>
          <p:cNvSpPr>
            <a:spLocks noGrp="1"/>
          </p:cNvSpPr>
          <p:nvPr>
            <p:ph type="title"/>
          </p:nvPr>
        </p:nvSpPr>
        <p:spPr/>
        <p:txBody>
          <a:bodyPr/>
          <a:lstStyle/>
          <a:p>
            <a:r>
              <a:rPr lang="en-US" dirty="0"/>
              <a:t>Starting Amount in CapEx Savings Account</a:t>
            </a:r>
          </a:p>
        </p:txBody>
      </p:sp>
      <p:sp>
        <p:nvSpPr>
          <p:cNvPr id="3" name="Content Placeholder 2">
            <a:extLst>
              <a:ext uri="{FF2B5EF4-FFF2-40B4-BE49-F238E27FC236}">
                <a16:creationId xmlns:a16="http://schemas.microsoft.com/office/drawing/2014/main" id="{E5CB1DA6-9A3F-4C3D-A1D0-44C43AE3094A}"/>
              </a:ext>
            </a:extLst>
          </p:cNvPr>
          <p:cNvSpPr>
            <a:spLocks noGrp="1"/>
          </p:cNvSpPr>
          <p:nvPr>
            <p:ph idx="1"/>
          </p:nvPr>
        </p:nvSpPr>
        <p:spPr/>
        <p:txBody>
          <a:bodyPr/>
          <a:lstStyle/>
          <a:p>
            <a:r>
              <a:rPr lang="en-US" dirty="0"/>
              <a:t>Can’t I reduce the amount I need to save monthly for maintenance and CapEx if I start with money in the “CapEx Savings Account”?</a:t>
            </a:r>
          </a:p>
          <a:p>
            <a:r>
              <a:rPr lang="en-US" dirty="0"/>
              <a:t>Yes, but it doesn’t move as much as you’d think</a:t>
            </a:r>
          </a:p>
          <a:p>
            <a:r>
              <a:rPr lang="en-US" dirty="0"/>
              <a:t>Here are two charts showing what I mean…</a:t>
            </a:r>
          </a:p>
        </p:txBody>
      </p:sp>
    </p:spTree>
    <p:extLst>
      <p:ext uri="{BB962C8B-B14F-4D97-AF65-F5344CB8AC3E}">
        <p14:creationId xmlns:p14="http://schemas.microsoft.com/office/powerpoint/2010/main" val="196002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D69E2-AF56-4BEB-BB90-6939559A9EC0}"/>
              </a:ext>
            </a:extLst>
          </p:cNvPr>
          <p:cNvSpPr>
            <a:spLocks noGrp="1"/>
          </p:cNvSpPr>
          <p:nvPr>
            <p:ph type="ctrTitle"/>
          </p:nvPr>
        </p:nvSpPr>
        <p:spPr>
          <a:xfrm>
            <a:off x="838200" y="451381"/>
            <a:ext cx="10512552" cy="4066540"/>
          </a:xfrm>
        </p:spPr>
        <p:txBody>
          <a:bodyPr anchor="b">
            <a:normAutofit/>
          </a:bodyPr>
          <a:lstStyle/>
          <a:p>
            <a:pPr algn="l"/>
            <a:r>
              <a:rPr lang="en-US" sz="6600" dirty="0"/>
              <a:t>The Ultimate Guide to CapEx</a:t>
            </a:r>
            <a:br>
              <a:rPr lang="en-US" sz="6600" dirty="0"/>
            </a:br>
            <a:r>
              <a:rPr lang="en-US" sz="6600" dirty="0"/>
              <a:t>for Rental Property</a:t>
            </a:r>
          </a:p>
        </p:txBody>
      </p:sp>
      <p:sp>
        <p:nvSpPr>
          <p:cNvPr id="3" name="Subtitle 2">
            <a:extLst>
              <a:ext uri="{FF2B5EF4-FFF2-40B4-BE49-F238E27FC236}">
                <a16:creationId xmlns:a16="http://schemas.microsoft.com/office/drawing/2014/main" id="{7A06DADC-7272-456C-A645-8591599F41A7}"/>
              </a:ext>
            </a:extLst>
          </p:cNvPr>
          <p:cNvSpPr>
            <a:spLocks noGrp="1"/>
          </p:cNvSpPr>
          <p:nvPr>
            <p:ph type="subTitle" idx="1"/>
          </p:nvPr>
        </p:nvSpPr>
        <p:spPr>
          <a:xfrm>
            <a:off x="838199" y="4983276"/>
            <a:ext cx="10512552" cy="1126680"/>
          </a:xfrm>
        </p:spPr>
        <p:txBody>
          <a:bodyPr>
            <a:normAutofit/>
          </a:bodyPr>
          <a:lstStyle/>
          <a:p>
            <a:pPr algn="l"/>
            <a:r>
              <a:rPr lang="en-US" dirty="0"/>
              <a:t>James Orr</a:t>
            </a:r>
            <a:br>
              <a:rPr lang="en-US" dirty="0"/>
            </a:br>
            <a:r>
              <a:rPr lang="en-US" dirty="0"/>
              <a:t>jamesorr@gmail.com</a:t>
            </a:r>
            <a:br>
              <a:rPr lang="en-US" dirty="0"/>
            </a:br>
            <a:r>
              <a:rPr lang="en-US" dirty="0"/>
              <a:t>https://RealEstateFinancialPlanner.com</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4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histogram&#10;&#10;Description automatically generated">
            <a:extLst>
              <a:ext uri="{FF2B5EF4-FFF2-40B4-BE49-F238E27FC236}">
                <a16:creationId xmlns:a16="http://schemas.microsoft.com/office/drawing/2014/main" id="{756647C4-7F9D-4A24-A597-B5FD44CF6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3180099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2C18D072-C2A8-4AFA-8BB7-4CC652D8A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3247243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BCBB-59E5-40CC-B543-3DBCE6739A5B}"/>
              </a:ext>
            </a:extLst>
          </p:cNvPr>
          <p:cNvSpPr>
            <a:spLocks noGrp="1"/>
          </p:cNvSpPr>
          <p:nvPr>
            <p:ph type="title"/>
          </p:nvPr>
        </p:nvSpPr>
        <p:spPr/>
        <p:txBody>
          <a:bodyPr/>
          <a:lstStyle/>
          <a:p>
            <a:r>
              <a:rPr lang="en-US" dirty="0"/>
              <a:t>How Does This Impact </a:t>
            </a:r>
            <a:r>
              <a:rPr lang="en-US" i="1" dirty="0"/>
              <a:t>Cash on Cash ROI</a:t>
            </a:r>
          </a:p>
        </p:txBody>
      </p:sp>
      <p:sp>
        <p:nvSpPr>
          <p:cNvPr id="3" name="Content Placeholder 2">
            <a:extLst>
              <a:ext uri="{FF2B5EF4-FFF2-40B4-BE49-F238E27FC236}">
                <a16:creationId xmlns:a16="http://schemas.microsoft.com/office/drawing/2014/main" id="{9E2493B8-02C5-4077-8842-19388CA96289}"/>
              </a:ext>
            </a:extLst>
          </p:cNvPr>
          <p:cNvSpPr>
            <a:spLocks noGrp="1"/>
          </p:cNvSpPr>
          <p:nvPr>
            <p:ph idx="1"/>
          </p:nvPr>
        </p:nvSpPr>
        <p:spPr/>
        <p:txBody>
          <a:bodyPr>
            <a:normAutofit fontScale="92500" lnSpcReduction="20000"/>
          </a:bodyPr>
          <a:lstStyle/>
          <a:p>
            <a:r>
              <a:rPr lang="en-US" dirty="0"/>
              <a:t>We’re varying “Starting Balance” for CapEx Savings Account (“Rent Ready Cost”) and then solving for “Monthly/Annual Maintenance and CapEx”</a:t>
            </a:r>
          </a:p>
          <a:p>
            <a:r>
              <a:rPr lang="en-US" dirty="0"/>
              <a:t>The “Starting Balance” gets added to “Rent Ready Costs”</a:t>
            </a:r>
          </a:p>
          <a:p>
            <a:r>
              <a:rPr lang="en-US" dirty="0"/>
              <a:t>The “Monthly/Annual Maintenance and CapEx” is an expense when calculating cash flow</a:t>
            </a:r>
          </a:p>
          <a:p>
            <a:r>
              <a:rPr lang="en-US" i="1" dirty="0"/>
              <a:t>Cash on Cash ROI</a:t>
            </a:r>
            <a:r>
              <a:rPr lang="en-US" dirty="0"/>
              <a:t> is affected by both since we’re dividing Cash Flow by “Total Invested” (including “Rent Ready Costs”)</a:t>
            </a:r>
          </a:p>
          <a:p>
            <a:r>
              <a:rPr lang="en-US" dirty="0"/>
              <a:t>Let’s look at how </a:t>
            </a:r>
            <a:r>
              <a:rPr lang="en-US" i="1" dirty="0"/>
              <a:t>Cash on Cash ROI</a:t>
            </a:r>
            <a:r>
              <a:rPr lang="en-US" dirty="0"/>
              <a:t> the first year is impacted if we have $0 starting balance and buy a new construction property through to a 40-year-old property that had regular maintenance…</a:t>
            </a:r>
          </a:p>
          <a:p>
            <a:pPr lvl="1"/>
            <a:r>
              <a:rPr lang="en-US" dirty="0"/>
              <a:t>Assumes you had break-even cash flow in year 1 with 25% down for a new construction property</a:t>
            </a:r>
          </a:p>
        </p:txBody>
      </p:sp>
    </p:spTree>
    <p:extLst>
      <p:ext uri="{BB962C8B-B14F-4D97-AF65-F5344CB8AC3E}">
        <p14:creationId xmlns:p14="http://schemas.microsoft.com/office/powerpoint/2010/main" val="2389946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 scatter chart&#10;&#10;Description automatically generated">
            <a:extLst>
              <a:ext uri="{FF2B5EF4-FFF2-40B4-BE49-F238E27FC236}">
                <a16:creationId xmlns:a16="http://schemas.microsoft.com/office/drawing/2014/main" id="{E963D777-AD65-440E-AD50-FA0415F83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545721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A570A68C-C9B3-46D3-9F34-EBCDE4635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1218019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E75580A3-AB02-4285-9548-3ECF0F185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58801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D5663015-F390-4D1C-86A6-E46CE5F0A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1325766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98E58347-34D7-4D1D-9C28-14147CA33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2888941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85160D00-6C07-4AC4-8CE2-DEFD9650E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31716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986D4-CF06-4B2B-9F1F-59C235FB2048}"/>
              </a:ext>
            </a:extLst>
          </p:cNvPr>
          <p:cNvSpPr>
            <a:spLocks noGrp="1"/>
          </p:cNvSpPr>
          <p:nvPr>
            <p:ph type="title"/>
          </p:nvPr>
        </p:nvSpPr>
        <p:spPr/>
        <p:txBody>
          <a:bodyPr/>
          <a:lstStyle/>
          <a:p>
            <a:r>
              <a:rPr lang="en-US" dirty="0"/>
              <a:t>CapEx Impact on </a:t>
            </a:r>
            <a:r>
              <a:rPr lang="en-US" i="1" dirty="0"/>
              <a:t>Cash on Cash ROI</a:t>
            </a:r>
          </a:p>
        </p:txBody>
      </p:sp>
      <p:sp>
        <p:nvSpPr>
          <p:cNvPr id="3" name="Content Placeholder 2">
            <a:extLst>
              <a:ext uri="{FF2B5EF4-FFF2-40B4-BE49-F238E27FC236}">
                <a16:creationId xmlns:a16="http://schemas.microsoft.com/office/drawing/2014/main" id="{4616777D-D765-4E59-B684-21272055D10D}"/>
              </a:ext>
            </a:extLst>
          </p:cNvPr>
          <p:cNvSpPr>
            <a:spLocks noGrp="1"/>
          </p:cNvSpPr>
          <p:nvPr>
            <p:ph sz="half" idx="1"/>
          </p:nvPr>
        </p:nvSpPr>
        <p:spPr/>
        <p:txBody>
          <a:bodyPr/>
          <a:lstStyle/>
          <a:p>
            <a:r>
              <a:rPr lang="en-US" dirty="0"/>
              <a:t>Setting aside money as a “Starting Balance”/“Rent Ready Costs” does slightly improve cash flow and improves </a:t>
            </a:r>
            <a:r>
              <a:rPr lang="en-US" i="1" dirty="0"/>
              <a:t>Cash on Cash ROI</a:t>
            </a:r>
          </a:p>
          <a:p>
            <a:r>
              <a:rPr lang="en-US" dirty="0"/>
              <a:t>However, it lowers the Return on Investment (ROI) from Appreciation, Debt Paydown, Tax Benefits and Reserves too.</a:t>
            </a:r>
          </a:p>
        </p:txBody>
      </p:sp>
      <p:pic>
        <p:nvPicPr>
          <p:cNvPr id="6" name="Picture 2">
            <a:extLst>
              <a:ext uri="{FF2B5EF4-FFF2-40B4-BE49-F238E27FC236}">
                <a16:creationId xmlns:a16="http://schemas.microsoft.com/office/drawing/2014/main" id="{CA5D4810-C2C0-4054-BD63-17DACC476A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705894"/>
            <a:ext cx="5181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0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CFFC-CA49-488B-8268-ED904DF80101}"/>
              </a:ext>
            </a:extLst>
          </p:cNvPr>
          <p:cNvSpPr>
            <a:spLocks noGrp="1"/>
          </p:cNvSpPr>
          <p:nvPr>
            <p:ph type="title"/>
          </p:nvPr>
        </p:nvSpPr>
        <p:spPr/>
        <p:txBody>
          <a:bodyPr/>
          <a:lstStyle/>
          <a:p>
            <a:r>
              <a:rPr lang="en-US" dirty="0"/>
              <a:t>CapEx versus Maintenance</a:t>
            </a:r>
          </a:p>
        </p:txBody>
      </p:sp>
      <p:sp>
        <p:nvSpPr>
          <p:cNvPr id="3" name="Content Placeholder 2">
            <a:extLst>
              <a:ext uri="{FF2B5EF4-FFF2-40B4-BE49-F238E27FC236}">
                <a16:creationId xmlns:a16="http://schemas.microsoft.com/office/drawing/2014/main" id="{C8AFBD46-A930-4FD1-B655-BFADB82BB939}"/>
              </a:ext>
            </a:extLst>
          </p:cNvPr>
          <p:cNvSpPr>
            <a:spLocks noGrp="1"/>
          </p:cNvSpPr>
          <p:nvPr>
            <p:ph idx="1"/>
          </p:nvPr>
        </p:nvSpPr>
        <p:spPr/>
        <p:txBody>
          <a:bodyPr/>
          <a:lstStyle/>
          <a:p>
            <a:r>
              <a:rPr lang="en-US" dirty="0"/>
              <a:t>Talk to your CPA</a:t>
            </a:r>
          </a:p>
          <a:p>
            <a:pPr lvl="1"/>
            <a:r>
              <a:rPr lang="en-US" dirty="0"/>
              <a:t>See Internal Revenue Code (IRC) Section 162</a:t>
            </a:r>
          </a:p>
          <a:p>
            <a:r>
              <a:rPr lang="en-US" dirty="0"/>
              <a:t>Safe Harbor allows you to write off expenses under $2,500 in the year you take it</a:t>
            </a:r>
          </a:p>
          <a:p>
            <a:pPr lvl="1"/>
            <a:r>
              <a:rPr lang="en-US" dirty="0"/>
              <a:t>Per invoice or item</a:t>
            </a:r>
          </a:p>
          <a:p>
            <a:pPr lvl="1"/>
            <a:r>
              <a:rPr lang="en-US" dirty="0"/>
              <a:t>Up from $500 prior to Jan 1, 2016</a:t>
            </a:r>
          </a:p>
          <a:p>
            <a:pPr lvl="1"/>
            <a:r>
              <a:rPr lang="en-US" dirty="0"/>
              <a:t>Do NOT need to capitalize the expense over time</a:t>
            </a:r>
          </a:p>
          <a:p>
            <a:r>
              <a:rPr lang="en-US" dirty="0"/>
              <a:t>Those with audited financial statements it is $5,000</a:t>
            </a:r>
          </a:p>
        </p:txBody>
      </p:sp>
    </p:spTree>
    <p:extLst>
      <p:ext uri="{BB962C8B-B14F-4D97-AF65-F5344CB8AC3E}">
        <p14:creationId xmlns:p14="http://schemas.microsoft.com/office/powerpoint/2010/main" val="924581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83DA00-EC03-4191-BA95-431A185A8CAC}"/>
              </a:ext>
            </a:extLst>
          </p:cNvPr>
          <p:cNvSpPr>
            <a:spLocks noGrp="1"/>
          </p:cNvSpPr>
          <p:nvPr>
            <p:ph type="title"/>
          </p:nvPr>
        </p:nvSpPr>
        <p:spPr/>
        <p:txBody>
          <a:bodyPr/>
          <a:lstStyle/>
          <a:p>
            <a:r>
              <a:rPr lang="en-US" dirty="0"/>
              <a:t>Tips and Recommendations</a:t>
            </a:r>
          </a:p>
        </p:txBody>
      </p:sp>
      <p:sp>
        <p:nvSpPr>
          <p:cNvPr id="6" name="Content Placeholder 5">
            <a:extLst>
              <a:ext uri="{FF2B5EF4-FFF2-40B4-BE49-F238E27FC236}">
                <a16:creationId xmlns:a16="http://schemas.microsoft.com/office/drawing/2014/main" id="{3F5BF6AD-BC02-4B89-99C6-643A4FB3CE91}"/>
              </a:ext>
            </a:extLst>
          </p:cNvPr>
          <p:cNvSpPr>
            <a:spLocks noGrp="1"/>
          </p:cNvSpPr>
          <p:nvPr>
            <p:ph idx="1"/>
          </p:nvPr>
        </p:nvSpPr>
        <p:spPr/>
        <p:txBody>
          <a:bodyPr>
            <a:normAutofit fontScale="77500" lnSpcReduction="20000"/>
          </a:bodyPr>
          <a:lstStyle/>
          <a:p>
            <a:r>
              <a:rPr lang="en-US" dirty="0"/>
              <a:t>Just created these two new spreadsheets and did some analysis on the impact to </a:t>
            </a:r>
            <a:r>
              <a:rPr lang="en-US" i="1" dirty="0"/>
              <a:t>Cash on Cash ROI</a:t>
            </a:r>
            <a:r>
              <a:rPr lang="en-US" dirty="0"/>
              <a:t> for the first time (mere days before this presentation)</a:t>
            </a:r>
          </a:p>
          <a:p>
            <a:r>
              <a:rPr lang="en-US" dirty="0"/>
              <a:t>Not sure I have good “rules of thumb” or confidence in generalizing the results… yet</a:t>
            </a:r>
          </a:p>
          <a:p>
            <a:r>
              <a:rPr lang="en-US" dirty="0"/>
              <a:t>However, here are my best guesses for some tips and recommendations:</a:t>
            </a:r>
          </a:p>
          <a:p>
            <a:pPr lvl="1"/>
            <a:r>
              <a:rPr lang="en-US" dirty="0"/>
              <a:t>In general, it is better to buy a new construction property where all your maintenance and capital expenses are at the very beginning of their cycles</a:t>
            </a:r>
          </a:p>
          <a:p>
            <a:pPr lvl="2"/>
            <a:r>
              <a:rPr lang="en-US" dirty="0"/>
              <a:t>We can calculate what premium you can afford to pay for new construction by looking at the difference in required monthly CapEx payments for each</a:t>
            </a:r>
          </a:p>
          <a:p>
            <a:pPr lvl="1"/>
            <a:r>
              <a:rPr lang="en-US" dirty="0"/>
              <a:t>Watch out when buying properties that have upcoming repairs!</a:t>
            </a:r>
          </a:p>
          <a:p>
            <a:pPr lvl="1"/>
            <a:r>
              <a:rPr lang="en-US" dirty="0"/>
              <a:t>CapEx can be one of the most significant expenses</a:t>
            </a:r>
          </a:p>
          <a:p>
            <a:pPr lvl="2"/>
            <a:r>
              <a:rPr lang="en-US" dirty="0"/>
              <a:t>For most folks, it is far bigger than they thought it might be (partially because of inflation)</a:t>
            </a:r>
          </a:p>
          <a:p>
            <a:pPr lvl="1"/>
            <a:r>
              <a:rPr lang="en-US" dirty="0"/>
              <a:t>Magnitude of the repair cost and frequency both matter</a:t>
            </a:r>
          </a:p>
          <a:p>
            <a:pPr lvl="2"/>
            <a:r>
              <a:rPr lang="en-US" dirty="0"/>
              <a:t>Look at the annual/monthly amount by dividing the inflated cost by the replacement period to get a feel for which maintenance and capital expenses are most significant</a:t>
            </a:r>
          </a:p>
          <a:p>
            <a:pPr lvl="1"/>
            <a:r>
              <a:rPr lang="en-US" dirty="0"/>
              <a:t>It is better for Cash Flow to front-load money into the CapEx Savings Account, but that’s short-sighted and it is better overall to pay for CapEx from cash flow</a:t>
            </a:r>
          </a:p>
        </p:txBody>
      </p:sp>
    </p:spTree>
    <p:extLst>
      <p:ext uri="{BB962C8B-B14F-4D97-AF65-F5344CB8AC3E}">
        <p14:creationId xmlns:p14="http://schemas.microsoft.com/office/powerpoint/2010/main" val="3849231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52054" y="5322334"/>
            <a:ext cx="5157787" cy="823912"/>
          </a:xfrm>
        </p:spPr>
        <p:txBody>
          <a:bodyPr/>
          <a:lstStyle/>
          <a:p>
            <a:pPr algn="ctr"/>
            <a:r>
              <a:rPr lang="en-US" dirty="0"/>
              <a:t>James Orr</a:t>
            </a:r>
          </a:p>
        </p:txBody>
      </p:sp>
      <p:pic>
        <p:nvPicPr>
          <p:cNvPr id="8" name="Content Placeholder 7" descr="A close up of a logo&#10;&#10;Description generated with very high confidence">
            <a:extLst>
              <a:ext uri="{FF2B5EF4-FFF2-40B4-BE49-F238E27FC236}">
                <a16:creationId xmlns:a16="http://schemas.microsoft.com/office/drawing/2014/main" id="{8D1A6652-DE25-48B7-9626-B7193E9E5C8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45489" y="2207351"/>
            <a:ext cx="3577269" cy="3684588"/>
          </a:xfrm>
        </p:spPr>
      </p:pic>
      <p:sp>
        <p:nvSpPr>
          <p:cNvPr id="5" name="Content Placeholder 4"/>
          <p:cNvSpPr>
            <a:spLocks noGrp="1"/>
          </p:cNvSpPr>
          <p:nvPr>
            <p:ph sz="quarter" idx="4"/>
          </p:nvPr>
        </p:nvSpPr>
        <p:spPr>
          <a:xfrm>
            <a:off x="5478011" y="2676413"/>
            <a:ext cx="5877377" cy="3032481"/>
          </a:xfrm>
        </p:spPr>
        <p:txBody>
          <a:bodyPr>
            <a:normAutofit/>
          </a:bodyPr>
          <a:lstStyle/>
          <a:p>
            <a:pPr marL="0" indent="0">
              <a:buNone/>
            </a:pPr>
            <a:endParaRPr lang="en-US" dirty="0"/>
          </a:p>
          <a:p>
            <a:pPr marL="0" indent="0">
              <a:buNone/>
            </a:pPr>
            <a:endParaRPr lang="en-US" dirty="0"/>
          </a:p>
          <a:p>
            <a:pPr marL="0" indent="0">
              <a:buNone/>
            </a:pPr>
            <a:r>
              <a:rPr lang="en-US" dirty="0"/>
              <a:t>jamesorr@gmail.com </a:t>
            </a:r>
          </a:p>
          <a:p>
            <a:pPr marL="0" indent="0">
              <a:buNone/>
            </a:pPr>
            <a:r>
              <a:rPr lang="en-US" dirty="0"/>
              <a:t>https://RealEstateFinancialPlanner.com</a:t>
            </a:r>
          </a:p>
        </p:txBody>
      </p:sp>
      <p:pic>
        <p:nvPicPr>
          <p:cNvPr id="2050" name="Picture 2">
            <a:extLst>
              <a:ext uri="{FF2B5EF4-FFF2-40B4-BE49-F238E27FC236}">
                <a16:creationId xmlns:a16="http://schemas.microsoft.com/office/drawing/2014/main" id="{06D90CAA-F5B6-4669-B419-2C9EA2F5F8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66061"/>
            <a:ext cx="91440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2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00D2-4384-4075-A38E-98FB8CFCDA6E}"/>
              </a:ext>
            </a:extLst>
          </p:cNvPr>
          <p:cNvSpPr>
            <a:spLocks noGrp="1"/>
          </p:cNvSpPr>
          <p:nvPr>
            <p:ph type="title"/>
          </p:nvPr>
        </p:nvSpPr>
        <p:spPr/>
        <p:txBody>
          <a:bodyPr/>
          <a:lstStyle/>
          <a:p>
            <a:r>
              <a:rPr lang="en-US" dirty="0"/>
              <a:t>Rental Property as IRS “Qualified Business”</a:t>
            </a:r>
          </a:p>
        </p:txBody>
      </p:sp>
      <p:sp>
        <p:nvSpPr>
          <p:cNvPr id="3" name="Content Placeholder 2">
            <a:extLst>
              <a:ext uri="{FF2B5EF4-FFF2-40B4-BE49-F238E27FC236}">
                <a16:creationId xmlns:a16="http://schemas.microsoft.com/office/drawing/2014/main" id="{652FD0DB-13A4-4628-8327-CB457DC868DA}"/>
              </a:ext>
            </a:extLst>
          </p:cNvPr>
          <p:cNvSpPr>
            <a:spLocks noGrp="1"/>
          </p:cNvSpPr>
          <p:nvPr>
            <p:ph idx="1"/>
          </p:nvPr>
        </p:nvSpPr>
        <p:spPr/>
        <p:txBody>
          <a:bodyPr>
            <a:normAutofit fontScale="85000" lnSpcReduction="20000"/>
          </a:bodyPr>
          <a:lstStyle/>
          <a:p>
            <a:r>
              <a:rPr lang="en-US" dirty="0"/>
              <a:t>Separate books and records are maintained to reflect income and expenses for each rental real estate enterprise; </a:t>
            </a:r>
          </a:p>
          <a:p>
            <a:r>
              <a:rPr lang="en-US" dirty="0"/>
              <a:t>For taxable years beginning prior to January 1, 2023, 250 or more hours of rental services are performed (as described in this revenue procedure) per year with respect to the rental enterprise. For taxable years beginning after December 31, 2022, in any three of the five consecutive taxable years that end with the taxable year (or in each year for an enterprise held for less than five years), 250 or more hours of rental services are performed (as described in this revenue procedure) per year with respect to the rental real estate enterprise; and</a:t>
            </a:r>
          </a:p>
          <a:p>
            <a:r>
              <a:rPr lang="en-US" dirty="0"/>
              <a:t>The taxpayer maintains contemporaneous records, including time reports, logs, or similar documents, regarding the following: (</a:t>
            </a:r>
            <a:r>
              <a:rPr lang="en-US" dirty="0" err="1"/>
              <a:t>i</a:t>
            </a:r>
            <a:r>
              <a:rPr lang="en-US" dirty="0"/>
              <a:t>) hours of all services performed; (ii) description of all services performed; (iii) dates on which such services were performed; and (iv) who performed the services. Such 8 records are to be made available for inspection at the request of the IRS. The contemporaneous records requirement will not apply to taxable years beginning prior to January 1, 2019.</a:t>
            </a:r>
          </a:p>
        </p:txBody>
      </p:sp>
    </p:spTree>
    <p:extLst>
      <p:ext uri="{BB962C8B-B14F-4D97-AF65-F5344CB8AC3E}">
        <p14:creationId xmlns:p14="http://schemas.microsoft.com/office/powerpoint/2010/main" val="50959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EC9C-2297-482F-A6A5-0D0FBE3F0A66}"/>
              </a:ext>
            </a:extLst>
          </p:cNvPr>
          <p:cNvSpPr>
            <a:spLocks noGrp="1"/>
          </p:cNvSpPr>
          <p:nvPr>
            <p:ph type="title"/>
          </p:nvPr>
        </p:nvSpPr>
        <p:spPr/>
        <p:txBody>
          <a:bodyPr/>
          <a:lstStyle/>
          <a:p>
            <a:r>
              <a:rPr lang="en-US" dirty="0"/>
              <a:t>Real Estate Investor QBI Log</a:t>
            </a:r>
          </a:p>
        </p:txBody>
      </p:sp>
      <p:sp>
        <p:nvSpPr>
          <p:cNvPr id="3" name="Content Placeholder 2">
            <a:extLst>
              <a:ext uri="{FF2B5EF4-FFF2-40B4-BE49-F238E27FC236}">
                <a16:creationId xmlns:a16="http://schemas.microsoft.com/office/drawing/2014/main" id="{B25B0AF5-0478-48C9-B3A0-F7BDAD9A80E6}"/>
              </a:ext>
            </a:extLst>
          </p:cNvPr>
          <p:cNvSpPr>
            <a:spLocks noGrp="1"/>
          </p:cNvSpPr>
          <p:nvPr>
            <p:ph sz="half" idx="1"/>
          </p:nvPr>
        </p:nvSpPr>
        <p:spPr/>
        <p:txBody>
          <a:bodyPr/>
          <a:lstStyle/>
          <a:p>
            <a:r>
              <a:rPr lang="en-US" dirty="0"/>
              <a:t>To qualify for safe harbor, you must keep contemporaneous logs</a:t>
            </a:r>
          </a:p>
          <a:p>
            <a:r>
              <a:rPr lang="en-US" dirty="0"/>
              <a:t>Any log will do, but if you want to download our simple </a:t>
            </a:r>
            <a:r>
              <a:rPr lang="en-US" i="1" dirty="0"/>
              <a:t>Rental Property Safe Harbor Log</a:t>
            </a:r>
            <a:r>
              <a:rPr lang="en-US" dirty="0"/>
              <a:t> template, go to:</a:t>
            </a:r>
          </a:p>
          <a:p>
            <a:r>
              <a:rPr lang="en-US" dirty="0">
                <a:hlinkClick r:id="rId2"/>
              </a:rPr>
              <a:t>https://refp.com/log</a:t>
            </a:r>
            <a:endParaRPr lang="en-US" dirty="0"/>
          </a:p>
          <a:p>
            <a:endParaRPr lang="en-US" dirty="0"/>
          </a:p>
        </p:txBody>
      </p:sp>
      <p:pic>
        <p:nvPicPr>
          <p:cNvPr id="1026" name="Picture 2" descr="Rental Real Estate Safe Harbor Log">
            <a:extLst>
              <a:ext uri="{FF2B5EF4-FFF2-40B4-BE49-F238E27FC236}">
                <a16:creationId xmlns:a16="http://schemas.microsoft.com/office/drawing/2014/main" id="{5AF286BC-5224-461E-B2E2-0145ADCD29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947669"/>
            <a:ext cx="5181600" cy="410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34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E5B8-101C-4972-A4FA-E56F2EC36635}"/>
              </a:ext>
            </a:extLst>
          </p:cNvPr>
          <p:cNvSpPr>
            <a:spLocks noGrp="1"/>
          </p:cNvSpPr>
          <p:nvPr>
            <p:ph type="title"/>
          </p:nvPr>
        </p:nvSpPr>
        <p:spPr/>
        <p:txBody>
          <a:bodyPr/>
          <a:lstStyle/>
          <a:p>
            <a:r>
              <a:rPr lang="en-US" dirty="0"/>
              <a:t>Traditional Maintenance vs Capital Expenses</a:t>
            </a:r>
          </a:p>
        </p:txBody>
      </p:sp>
      <p:sp>
        <p:nvSpPr>
          <p:cNvPr id="4" name="Text Placeholder 3">
            <a:extLst>
              <a:ext uri="{FF2B5EF4-FFF2-40B4-BE49-F238E27FC236}">
                <a16:creationId xmlns:a16="http://schemas.microsoft.com/office/drawing/2014/main" id="{2EBF2FFF-5BA1-4D00-AC89-0ECC1C97E326}"/>
              </a:ext>
            </a:extLst>
          </p:cNvPr>
          <p:cNvSpPr>
            <a:spLocks noGrp="1"/>
          </p:cNvSpPr>
          <p:nvPr>
            <p:ph type="body" idx="1"/>
          </p:nvPr>
        </p:nvSpPr>
        <p:spPr/>
        <p:txBody>
          <a:bodyPr/>
          <a:lstStyle/>
          <a:p>
            <a:r>
              <a:rPr lang="en-US" dirty="0"/>
              <a:t>Maintenance</a:t>
            </a:r>
          </a:p>
        </p:txBody>
      </p:sp>
      <p:sp>
        <p:nvSpPr>
          <p:cNvPr id="5" name="Content Placeholder 4">
            <a:extLst>
              <a:ext uri="{FF2B5EF4-FFF2-40B4-BE49-F238E27FC236}">
                <a16:creationId xmlns:a16="http://schemas.microsoft.com/office/drawing/2014/main" id="{F6A5BB9D-C3D4-40FE-AAA7-DFDD5E0304D8}"/>
              </a:ext>
            </a:extLst>
          </p:cNvPr>
          <p:cNvSpPr>
            <a:spLocks noGrp="1"/>
          </p:cNvSpPr>
          <p:nvPr>
            <p:ph sz="half" idx="2"/>
          </p:nvPr>
        </p:nvSpPr>
        <p:spPr/>
        <p:txBody>
          <a:bodyPr>
            <a:normAutofit fontScale="92500" lnSpcReduction="10000"/>
          </a:bodyPr>
          <a:lstStyle/>
          <a:p>
            <a:r>
              <a:rPr lang="en-US" dirty="0"/>
              <a:t>Small turnover expenses</a:t>
            </a:r>
          </a:p>
          <a:p>
            <a:pPr lvl="1"/>
            <a:r>
              <a:rPr lang="en-US" dirty="0"/>
              <a:t>Wear and tear that can’t be billed back to tenant</a:t>
            </a:r>
          </a:p>
          <a:p>
            <a:r>
              <a:rPr lang="en-US" dirty="0"/>
              <a:t>Repairs to items that break</a:t>
            </a:r>
          </a:p>
          <a:p>
            <a:pPr lvl="1"/>
            <a:r>
              <a:rPr lang="en-US" dirty="0"/>
              <a:t>Service calls to plumbers, roofer, HVAC techs, electricians, handymen, landscapers and related supplies</a:t>
            </a:r>
          </a:p>
        </p:txBody>
      </p:sp>
      <p:sp>
        <p:nvSpPr>
          <p:cNvPr id="6" name="Text Placeholder 5">
            <a:extLst>
              <a:ext uri="{FF2B5EF4-FFF2-40B4-BE49-F238E27FC236}">
                <a16:creationId xmlns:a16="http://schemas.microsoft.com/office/drawing/2014/main" id="{A2B4023F-F778-4DCD-9655-63ECD0D625EE}"/>
              </a:ext>
            </a:extLst>
          </p:cNvPr>
          <p:cNvSpPr>
            <a:spLocks noGrp="1"/>
          </p:cNvSpPr>
          <p:nvPr>
            <p:ph type="body" sz="quarter" idx="3"/>
          </p:nvPr>
        </p:nvSpPr>
        <p:spPr/>
        <p:txBody>
          <a:bodyPr/>
          <a:lstStyle/>
          <a:p>
            <a:r>
              <a:rPr lang="en-US" dirty="0"/>
              <a:t>Capital Expenses</a:t>
            </a:r>
          </a:p>
        </p:txBody>
      </p:sp>
      <p:sp>
        <p:nvSpPr>
          <p:cNvPr id="7" name="Content Placeholder 6">
            <a:extLst>
              <a:ext uri="{FF2B5EF4-FFF2-40B4-BE49-F238E27FC236}">
                <a16:creationId xmlns:a16="http://schemas.microsoft.com/office/drawing/2014/main" id="{24A806FF-30F1-4D9B-BEA3-56916E794930}"/>
              </a:ext>
            </a:extLst>
          </p:cNvPr>
          <p:cNvSpPr>
            <a:spLocks noGrp="1"/>
          </p:cNvSpPr>
          <p:nvPr>
            <p:ph sz="quarter" idx="4"/>
          </p:nvPr>
        </p:nvSpPr>
        <p:spPr/>
        <p:txBody>
          <a:bodyPr>
            <a:normAutofit fontScale="92500" lnSpcReduction="10000"/>
          </a:bodyPr>
          <a:lstStyle/>
          <a:p>
            <a:r>
              <a:rPr lang="en-US" dirty="0"/>
              <a:t>Replace Roof and/or Gutters</a:t>
            </a:r>
          </a:p>
          <a:p>
            <a:r>
              <a:rPr lang="en-US" dirty="0"/>
              <a:t>Replace AC and/or Furnace/Boiler</a:t>
            </a:r>
          </a:p>
          <a:p>
            <a:r>
              <a:rPr lang="en-US" dirty="0"/>
              <a:t>Kitchen/Bathroom Remodels</a:t>
            </a:r>
          </a:p>
          <a:p>
            <a:r>
              <a:rPr lang="en-US" dirty="0"/>
              <a:t>Replace Windows</a:t>
            </a:r>
          </a:p>
          <a:p>
            <a:r>
              <a:rPr lang="en-US" dirty="0"/>
              <a:t>Replace Driveway</a:t>
            </a:r>
          </a:p>
          <a:p>
            <a:r>
              <a:rPr lang="en-US" dirty="0"/>
              <a:t>Replace Appliances</a:t>
            </a:r>
          </a:p>
          <a:p>
            <a:r>
              <a:rPr lang="en-US" dirty="0"/>
              <a:t>Replace Water Heater</a:t>
            </a:r>
          </a:p>
          <a:p>
            <a:r>
              <a:rPr lang="en-US" dirty="0"/>
              <a:t>Exterior Paint</a:t>
            </a:r>
          </a:p>
        </p:txBody>
      </p:sp>
    </p:spTree>
    <p:extLst>
      <p:ext uri="{BB962C8B-B14F-4D97-AF65-F5344CB8AC3E}">
        <p14:creationId xmlns:p14="http://schemas.microsoft.com/office/powerpoint/2010/main" val="3066775485"/>
      </p:ext>
    </p:extLst>
  </p:cSld>
  <p:clrMapOvr>
    <a:masterClrMapping/>
  </p:clrMapOvr>
</p:sld>
</file>

<file path=ppt/theme/theme1.xml><?xml version="1.0" encoding="utf-8"?>
<a:theme xmlns:a="http://schemas.openxmlformats.org/drawingml/2006/main" name="Office Theme">
  <a:themeElements>
    <a:clrScheme name="Nomad">
      <a:dk1>
        <a:srgbClr val="000000"/>
      </a:dk1>
      <a:lt1>
        <a:sysClr val="window" lastClr="FFFFFF"/>
      </a:lt1>
      <a:dk2>
        <a:srgbClr val="7F7F7F"/>
      </a:dk2>
      <a:lt2>
        <a:srgbClr val="F2F2F2"/>
      </a:lt2>
      <a:accent1>
        <a:srgbClr val="BFBFBF"/>
      </a:accent1>
      <a:accent2>
        <a:srgbClr val="22475E"/>
      </a:accent2>
      <a:accent3>
        <a:srgbClr val="75B08A"/>
      </a:accent3>
      <a:accent4>
        <a:srgbClr val="F0E797"/>
      </a:accent4>
      <a:accent5>
        <a:srgbClr val="FF9D84"/>
      </a:accent5>
      <a:accent6>
        <a:srgbClr val="FF5460"/>
      </a:accent6>
      <a:hlink>
        <a:srgbClr val="498DF1"/>
      </a:hlink>
      <a:folHlink>
        <a:srgbClr val="498DF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23725</TotalTime>
  <Words>3280</Words>
  <Application>Microsoft Office PowerPoint</Application>
  <PresentationFormat>Widescreen</PresentationFormat>
  <Paragraphs>275</Paragraphs>
  <Slides>61</Slides>
  <Notes>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PowerPoint Presentation</vt:lpstr>
      <vt:lpstr>The Ultimate Guide to CapEx for Rental Property</vt:lpstr>
      <vt:lpstr>Introductions via Chat</vt:lpstr>
      <vt:lpstr>Why You Should Not Consider Anything I Say As Advice or Even Reliable Information or Education</vt:lpstr>
      <vt:lpstr>The Ultimate Guide to CapEx for Rental Property</vt:lpstr>
      <vt:lpstr>CapEx versus Maintenance</vt:lpstr>
      <vt:lpstr>Rental Property as IRS “Qualified Business”</vt:lpstr>
      <vt:lpstr>Real Estate Investor QBI Log</vt:lpstr>
      <vt:lpstr>Traditional Maintenance vs Capital Expenses</vt:lpstr>
      <vt:lpstr>Separate Maintenance and CapEx?</vt:lpstr>
      <vt:lpstr>Paint and Carpet/Flooring</vt:lpstr>
      <vt:lpstr>Impact of Price/Rent on Maintenance %</vt:lpstr>
      <vt:lpstr>Impact of Price/Rent on Maintenance %</vt:lpstr>
      <vt:lpstr>Not Just Paint and Carpet/Flooring…</vt:lpstr>
      <vt:lpstr>You Must Do Your Own Due Diligence</vt:lpstr>
      <vt:lpstr>Maintenance and Capital Expenses</vt:lpstr>
      <vt:lpstr>PowerPoint Presentation</vt:lpstr>
      <vt:lpstr>“Basic” Instructions</vt:lpstr>
      <vt:lpstr>Demo</vt:lpstr>
      <vt:lpstr>Shortcomings of BASIC Version</vt:lpstr>
      <vt:lpstr>PowerPoint Presentation</vt:lpstr>
      <vt:lpstr>Overrides for Each Expense</vt:lpstr>
      <vt:lpstr>Override Instructions</vt:lpstr>
      <vt:lpstr>Override for Expense Account</vt:lpstr>
      <vt:lpstr>See each expense, how much it is and when it happens at-a-glance. This is NOT an exact science!</vt:lpstr>
      <vt:lpstr>See the total of all expenses by year and their relative sizes.</vt:lpstr>
      <vt:lpstr>Expense Cash Flow Planning Tool</vt:lpstr>
      <vt:lpstr>Identify Deficits</vt:lpstr>
      <vt:lpstr>“Advanced” Instructions</vt:lpstr>
      <vt:lpstr>Demo</vt:lpstr>
      <vt:lpstr>Where To Enter Them on TWGREDAS</vt:lpstr>
      <vt:lpstr>Why A Starting Balance?</vt:lpstr>
      <vt:lpstr>Capital Expenses Show Up in Cash Flow</vt:lpstr>
      <vt:lpstr>Cash Flow Isn’t Everything</vt:lpstr>
      <vt:lpstr>Compare New Construction to Resale</vt:lpstr>
      <vt:lpstr>Compare New Construction to Resale</vt:lpstr>
      <vt:lpstr>Compare New Construction to Resale</vt:lpstr>
      <vt:lpstr>As Home Price/Rent Declines, Maintenance and Capital Expenses Tends To Get Worse</vt:lpstr>
      <vt:lpstr>Portfolio Planning</vt:lpstr>
      <vt:lpstr>Can you “time” maintenance and capital expenses? Sell at the red arrows before major expenses? Or, buy after major expenses?</vt:lpstr>
      <vt:lpstr>Selling Before Major Expenses</vt:lpstr>
      <vt:lpstr>Buying After Major Expenses</vt:lpstr>
      <vt:lpstr>$25K Deficit in Year 31</vt:lpstr>
      <vt:lpstr>Alternative To Saving Expenses</vt:lpstr>
      <vt:lpstr>Insurance Claims</vt:lpstr>
      <vt:lpstr>Home Warranty</vt:lpstr>
      <vt:lpstr>PowerPoint Presentation</vt:lpstr>
      <vt:lpstr>Welcome to Freaky Town</vt:lpstr>
      <vt:lpstr>Starting Amount in CapEx Savings Account</vt:lpstr>
      <vt:lpstr>PowerPoint Presentation</vt:lpstr>
      <vt:lpstr>PowerPoint Presentation</vt:lpstr>
      <vt:lpstr>How Does This Impact Cash on Cash ROI</vt:lpstr>
      <vt:lpstr>PowerPoint Presentation</vt:lpstr>
      <vt:lpstr>PowerPoint Presentation</vt:lpstr>
      <vt:lpstr>PowerPoint Presentation</vt:lpstr>
      <vt:lpstr>PowerPoint Presentation</vt:lpstr>
      <vt:lpstr>PowerPoint Presentation</vt:lpstr>
      <vt:lpstr>PowerPoint Presentation</vt:lpstr>
      <vt:lpstr>CapEx Impact on Cash on Cash ROI</vt:lpstr>
      <vt:lpstr>Tips and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Orr</dc:creator>
  <cp:lastModifiedBy>James Orr</cp:lastModifiedBy>
  <cp:revision>1013</cp:revision>
  <cp:lastPrinted>2021-02-11T00:11:41Z</cp:lastPrinted>
  <dcterms:created xsi:type="dcterms:W3CDTF">2020-12-09T20:25:00Z</dcterms:created>
  <dcterms:modified xsi:type="dcterms:W3CDTF">2022-03-02T16:53:55Z</dcterms:modified>
</cp:coreProperties>
</file>